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5" r:id="rId7"/>
    <p:sldId id="262" r:id="rId8"/>
    <p:sldId id="266" r:id="rId9"/>
    <p:sldId id="261" r:id="rId10"/>
    <p:sldId id="263" r:id="rId11"/>
    <p:sldId id="268" r:id="rId12"/>
    <p:sldId id="269" r:id="rId13"/>
    <p:sldId id="264" r:id="rId14"/>
    <p:sldId id="271" r:id="rId15"/>
    <p:sldId id="272" r:id="rId16"/>
    <p:sldId id="274" r:id="rId17"/>
    <p:sldId id="273" r:id="rId18"/>
    <p:sldId id="270" r:id="rId19"/>
    <p:sldId id="275" r:id="rId20"/>
    <p:sldId id="276" r:id="rId21"/>
    <p:sldId id="267"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5/11/2018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5/11/2018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5/11/2018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5/11/2018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5/11/2018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youtube.com/watch?v=LaXGZ5VIV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youtube.com/watch?v=a7WrcUpYKdw"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itead.cc/itead-gps-shield.html" TargetMode="External"/><Relationship Id="rId3" Type="http://schemas.openxmlformats.org/officeDocument/2006/relationships/hyperlink" Target="https://www.amazon.co.uk/TRIXES-Electronics-Solderless-Prototyping-Breadboard/dp/B01AY20WVA/ref=br_lf_m_ag6zjxe5b8566ho_ttl?_encoding=UTF8&amp;s=electronics" TargetMode="External"/><Relationship Id="rId7" Type="http://schemas.openxmlformats.org/officeDocument/2006/relationships/hyperlink" Target="https://www.amazon.co.uk/FACILLA%C2%AE-Character-Display-Blacklight-Electronics-modele-10/dp/B009GEPZRE/ref=sr_1_9?s=electronics&amp;ie=UTF8&amp;qid=1526035479&amp;sr=1-9&amp;keywords=arduino+lcd+display" TargetMode="External"/><Relationship Id="rId2" Type="http://schemas.openxmlformats.org/officeDocument/2006/relationships/hyperlink" Target="https://store.arduino.cc/arduino-uno-rev3" TargetMode="External"/><Relationship Id="rId1" Type="http://schemas.openxmlformats.org/officeDocument/2006/relationships/slideLayout" Target="../slideLayouts/slideLayout2.xml"/><Relationship Id="rId6" Type="http://schemas.openxmlformats.org/officeDocument/2006/relationships/hyperlink" Target="https://www.amazon.co.uk/2xUM-18650-Battery-Connector-Arduino-Shield/dp/B077K7J96P/ref=sr_1_8?s=industrial&amp;ie=UTF8&amp;qid=1526035672&amp;sr=1-8&amp;keywords=arduino+battery+pack" TargetMode="External"/><Relationship Id="rId5" Type="http://schemas.openxmlformats.org/officeDocument/2006/relationships/hyperlink" Target="https://www.amazon.co.uk/Seven-Segment-Display-Cathode-Arduino/dp/B07BY4R6NG/ref=sr_1_17?ie=UTF8&amp;qid=1526035593&amp;sr=8-17&amp;keywords=arduino+7+segment" TargetMode="External"/><Relationship Id="rId4" Type="http://schemas.openxmlformats.org/officeDocument/2006/relationships/hyperlink" Target="https://www.amazon.co.uk/Smraza-Breadboard-Resistors-Mega2560-Raspberry/dp/B01I0ZEK48/ref=sr_1_2?s=electronics&amp;ie=UTF8&amp;qid=1526035378&amp;sr=1-2&amp;keywords=arduino+led+ki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721BF-CA51-4EF0-BA22-98CA4B87F06B}"/>
              </a:ext>
            </a:extLst>
          </p:cNvPr>
          <p:cNvSpPr>
            <a:spLocks noGrp="1"/>
          </p:cNvSpPr>
          <p:nvPr>
            <p:ph type="ctrTitle"/>
          </p:nvPr>
        </p:nvSpPr>
        <p:spPr/>
        <p:txBody>
          <a:bodyPr/>
          <a:lstStyle/>
          <a:p>
            <a:r>
              <a:rPr lang="en-GB" dirty="0"/>
              <a:t>Hot and Cold GEOCACHING DEVICES</a:t>
            </a:r>
          </a:p>
        </p:txBody>
      </p:sp>
      <p:sp>
        <p:nvSpPr>
          <p:cNvPr id="3" name="Subtitle 2">
            <a:extLst>
              <a:ext uri="{FF2B5EF4-FFF2-40B4-BE49-F238E27FC236}">
                <a16:creationId xmlns:a16="http://schemas.microsoft.com/office/drawing/2014/main" id="{6DCDE848-02DB-44EB-826B-CE5969636AE4}"/>
              </a:ext>
            </a:extLst>
          </p:cNvPr>
          <p:cNvSpPr>
            <a:spLocks noGrp="1"/>
          </p:cNvSpPr>
          <p:nvPr>
            <p:ph type="subTitle" idx="1"/>
          </p:nvPr>
        </p:nvSpPr>
        <p:spPr/>
        <p:txBody>
          <a:bodyPr/>
          <a:lstStyle/>
          <a:p>
            <a:r>
              <a:rPr lang="en-GB" dirty="0"/>
              <a:t>Creating hot and cold </a:t>
            </a:r>
            <a:r>
              <a:rPr lang="en-GB" dirty="0" err="1"/>
              <a:t>geocachING</a:t>
            </a:r>
            <a:r>
              <a:rPr lang="en-GB" dirty="0"/>
              <a:t> </a:t>
            </a:r>
            <a:r>
              <a:rPr lang="en-GB" dirty="0" err="1"/>
              <a:t>deviceS</a:t>
            </a:r>
            <a:r>
              <a:rPr lang="en-GB" dirty="0"/>
              <a:t> using Arduino </a:t>
            </a:r>
            <a:r>
              <a:rPr lang="en-GB" dirty="0" err="1"/>
              <a:t>uno</a:t>
            </a:r>
            <a:r>
              <a:rPr lang="en-GB" dirty="0"/>
              <a:t> boards</a:t>
            </a:r>
          </a:p>
        </p:txBody>
      </p:sp>
      <p:pic>
        <p:nvPicPr>
          <p:cNvPr id="5" name="Picture 4">
            <a:extLst>
              <a:ext uri="{FF2B5EF4-FFF2-40B4-BE49-F238E27FC236}">
                <a16:creationId xmlns:a16="http://schemas.microsoft.com/office/drawing/2014/main" id="{062DE30C-1D6F-43A0-8D28-5CAFF840F575}"/>
              </a:ext>
            </a:extLst>
          </p:cNvPr>
          <p:cNvPicPr>
            <a:picLocks noChangeAspect="1"/>
          </p:cNvPicPr>
          <p:nvPr/>
        </p:nvPicPr>
        <p:blipFill>
          <a:blip r:embed="rId2"/>
          <a:stretch>
            <a:fillRect/>
          </a:stretch>
        </p:blipFill>
        <p:spPr>
          <a:xfrm>
            <a:off x="1570104" y="3260337"/>
            <a:ext cx="2250688" cy="3000917"/>
          </a:xfrm>
          <a:prstGeom prst="rect">
            <a:avLst/>
          </a:prstGeom>
        </p:spPr>
      </p:pic>
      <p:pic>
        <p:nvPicPr>
          <p:cNvPr id="7" name="Picture 6">
            <a:extLst>
              <a:ext uri="{FF2B5EF4-FFF2-40B4-BE49-F238E27FC236}">
                <a16:creationId xmlns:a16="http://schemas.microsoft.com/office/drawing/2014/main" id="{342A42D6-74ED-475B-A422-8A40089F992D}"/>
              </a:ext>
            </a:extLst>
          </p:cNvPr>
          <p:cNvPicPr>
            <a:picLocks noChangeAspect="1"/>
          </p:cNvPicPr>
          <p:nvPr/>
        </p:nvPicPr>
        <p:blipFill>
          <a:blip r:embed="rId3"/>
          <a:stretch>
            <a:fillRect/>
          </a:stretch>
        </p:blipFill>
        <p:spPr>
          <a:xfrm>
            <a:off x="8287233" y="3260337"/>
            <a:ext cx="2250688" cy="3000917"/>
          </a:xfrm>
          <a:prstGeom prst="rect">
            <a:avLst/>
          </a:prstGeom>
        </p:spPr>
      </p:pic>
      <p:sp>
        <p:nvSpPr>
          <p:cNvPr id="8" name="Subtitle 2">
            <a:extLst>
              <a:ext uri="{FF2B5EF4-FFF2-40B4-BE49-F238E27FC236}">
                <a16:creationId xmlns:a16="http://schemas.microsoft.com/office/drawing/2014/main" id="{50A072CF-9BBB-40DF-9E84-D08AD3A7134D}"/>
              </a:ext>
            </a:extLst>
          </p:cNvPr>
          <p:cNvSpPr txBox="1">
            <a:spLocks/>
          </p:cNvSpPr>
          <p:nvPr/>
        </p:nvSpPr>
        <p:spPr>
          <a:xfrm>
            <a:off x="4295818" y="3914679"/>
            <a:ext cx="3564294" cy="137877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n-GB" dirty="0"/>
              <a:t>Ross WILLIAMS – P4107911</a:t>
            </a:r>
          </a:p>
          <a:p>
            <a:pPr algn="ctr"/>
            <a:r>
              <a:rPr lang="en-GB" dirty="0"/>
              <a:t>Sean Johnson – Q5040916</a:t>
            </a:r>
          </a:p>
          <a:p>
            <a:pPr algn="ctr"/>
            <a:r>
              <a:rPr lang="en-GB" dirty="0"/>
              <a:t>Darien Goodwin-Madden – P4049754</a:t>
            </a:r>
          </a:p>
        </p:txBody>
      </p:sp>
    </p:spTree>
    <p:extLst>
      <p:ext uri="{BB962C8B-B14F-4D97-AF65-F5344CB8AC3E}">
        <p14:creationId xmlns:p14="http://schemas.microsoft.com/office/powerpoint/2010/main" val="1636671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55EB-045A-4A33-A9C6-BB65EC06602A}"/>
              </a:ext>
            </a:extLst>
          </p:cNvPr>
          <p:cNvSpPr>
            <a:spLocks noGrp="1"/>
          </p:cNvSpPr>
          <p:nvPr>
            <p:ph type="title"/>
          </p:nvPr>
        </p:nvSpPr>
        <p:spPr/>
        <p:txBody>
          <a:bodyPr/>
          <a:lstStyle/>
          <a:p>
            <a:r>
              <a:rPr lang="en-GB" dirty="0" err="1"/>
              <a:t>STAGes</a:t>
            </a:r>
            <a:r>
              <a:rPr lang="en-GB" dirty="0"/>
              <a:t> OF DEVELOPMENT (TREASURE CHEST Device)</a:t>
            </a:r>
          </a:p>
        </p:txBody>
      </p:sp>
      <p:sp>
        <p:nvSpPr>
          <p:cNvPr id="4" name="Content Placeholder 2">
            <a:extLst>
              <a:ext uri="{FF2B5EF4-FFF2-40B4-BE49-F238E27FC236}">
                <a16:creationId xmlns:a16="http://schemas.microsoft.com/office/drawing/2014/main" id="{45E9EE8C-F2E6-4313-99B8-B05C05019446}"/>
              </a:ext>
            </a:extLst>
          </p:cNvPr>
          <p:cNvSpPr>
            <a:spLocks noGrp="1"/>
          </p:cNvSpPr>
          <p:nvPr>
            <p:ph idx="1"/>
          </p:nvPr>
        </p:nvSpPr>
        <p:spPr>
          <a:xfrm>
            <a:off x="581193" y="2502260"/>
            <a:ext cx="7293844" cy="4034747"/>
          </a:xfrm>
        </p:spPr>
        <p:txBody>
          <a:bodyPr>
            <a:normAutofit fontScale="85000" lnSpcReduction="10000"/>
          </a:bodyPr>
          <a:lstStyle/>
          <a:p>
            <a:r>
              <a:rPr lang="en-GB" dirty="0"/>
              <a:t>3 switches implemented, potentiometer removed:</a:t>
            </a:r>
          </a:p>
          <a:p>
            <a:pPr lvl="1"/>
            <a:r>
              <a:rPr lang="en-GB" dirty="0"/>
              <a:t>Left Switch: Increments the currently selected digit by 1. Loops back to 0 after hitting 9.</a:t>
            </a:r>
          </a:p>
          <a:p>
            <a:pPr lvl="1"/>
            <a:r>
              <a:rPr lang="en-GB" dirty="0"/>
              <a:t>Middle Switch: Sets the cursor to the next digit to the right. Loops back to the first digit after reaching the final digit.</a:t>
            </a:r>
          </a:p>
          <a:p>
            <a:pPr lvl="1"/>
            <a:r>
              <a:rPr lang="en-GB" dirty="0"/>
              <a:t>Right Switch: Confirm button. Checks if the entered password matches the expected password.</a:t>
            </a:r>
          </a:p>
          <a:p>
            <a:r>
              <a:rPr lang="en-GB" dirty="0"/>
              <a:t>LCD displays “Correct” or “Wrong” depending on the results of checking the entered password.</a:t>
            </a:r>
          </a:p>
          <a:p>
            <a:r>
              <a:rPr lang="en-GB" dirty="0"/>
              <a:t>Client mode implemented.</a:t>
            </a:r>
          </a:p>
          <a:p>
            <a:pPr lvl="1"/>
            <a:r>
              <a:rPr lang="en-GB" dirty="0"/>
              <a:t>Default mode when first powering the device.</a:t>
            </a:r>
          </a:p>
          <a:p>
            <a:pPr lvl="1"/>
            <a:r>
              <a:rPr lang="en-GB" dirty="0"/>
              <a:t>No other device functionality is usable when in this mode.</a:t>
            </a:r>
          </a:p>
          <a:p>
            <a:pPr lvl="1"/>
            <a:r>
              <a:rPr lang="en-GB" dirty="0"/>
              <a:t>Used for communication between the device and the coordinate input desktop application.</a:t>
            </a:r>
          </a:p>
          <a:p>
            <a:pPr lvl="1"/>
            <a:r>
              <a:rPr lang="en-GB" dirty="0"/>
              <a:t>Can be disabled by holding down the left switch and middle switch at the same time.</a:t>
            </a:r>
          </a:p>
          <a:p>
            <a:endParaRPr lang="en-GB" dirty="0"/>
          </a:p>
        </p:txBody>
      </p:sp>
      <p:sp>
        <p:nvSpPr>
          <p:cNvPr id="5" name="TextBox 4">
            <a:extLst>
              <a:ext uri="{FF2B5EF4-FFF2-40B4-BE49-F238E27FC236}">
                <a16:creationId xmlns:a16="http://schemas.microsoft.com/office/drawing/2014/main" id="{2884D697-3F80-47FD-987F-09D579902D54}"/>
              </a:ext>
            </a:extLst>
          </p:cNvPr>
          <p:cNvSpPr txBox="1"/>
          <p:nvPr/>
        </p:nvSpPr>
        <p:spPr>
          <a:xfrm>
            <a:off x="581192" y="1878276"/>
            <a:ext cx="4802571" cy="461665"/>
          </a:xfrm>
          <a:prstGeom prst="rect">
            <a:avLst/>
          </a:prstGeom>
          <a:noFill/>
        </p:spPr>
        <p:txBody>
          <a:bodyPr wrap="square" rtlCol="0">
            <a:spAutoFit/>
          </a:bodyPr>
          <a:lstStyle/>
          <a:p>
            <a:r>
              <a:rPr lang="en-GB" sz="2400" dirty="0"/>
              <a:t>Prototype 2 – Current Version</a:t>
            </a:r>
          </a:p>
        </p:txBody>
      </p:sp>
      <p:pic>
        <p:nvPicPr>
          <p:cNvPr id="6" name="Picture 5">
            <a:extLst>
              <a:ext uri="{FF2B5EF4-FFF2-40B4-BE49-F238E27FC236}">
                <a16:creationId xmlns:a16="http://schemas.microsoft.com/office/drawing/2014/main" id="{766BDC88-8270-4CFE-9BB1-361D10C103A0}"/>
              </a:ext>
            </a:extLst>
          </p:cNvPr>
          <p:cNvPicPr>
            <a:picLocks noChangeAspect="1"/>
          </p:cNvPicPr>
          <p:nvPr/>
        </p:nvPicPr>
        <p:blipFill>
          <a:blip r:embed="rId2"/>
          <a:stretch>
            <a:fillRect/>
          </a:stretch>
        </p:blipFill>
        <p:spPr>
          <a:xfrm>
            <a:off x="7955117" y="2207432"/>
            <a:ext cx="3763030" cy="4034748"/>
          </a:xfrm>
          <a:prstGeom prst="rect">
            <a:avLst/>
          </a:prstGeom>
        </p:spPr>
      </p:pic>
    </p:spTree>
    <p:extLst>
      <p:ext uri="{BB962C8B-B14F-4D97-AF65-F5344CB8AC3E}">
        <p14:creationId xmlns:p14="http://schemas.microsoft.com/office/powerpoint/2010/main" val="299809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8EED-4B47-4399-B7D7-53BB565926BA}"/>
              </a:ext>
            </a:extLst>
          </p:cNvPr>
          <p:cNvSpPr>
            <a:spLocks noGrp="1"/>
          </p:cNvSpPr>
          <p:nvPr>
            <p:ph type="title"/>
          </p:nvPr>
        </p:nvSpPr>
        <p:spPr/>
        <p:txBody>
          <a:bodyPr/>
          <a:lstStyle/>
          <a:p>
            <a:r>
              <a:rPr lang="en-GB" dirty="0"/>
              <a:t>TREASURE CHEST DEVICE CIRCUIT</a:t>
            </a:r>
          </a:p>
        </p:txBody>
      </p:sp>
      <p:sp>
        <p:nvSpPr>
          <p:cNvPr id="6" name="TextBox 5">
            <a:extLst>
              <a:ext uri="{FF2B5EF4-FFF2-40B4-BE49-F238E27FC236}">
                <a16:creationId xmlns:a16="http://schemas.microsoft.com/office/drawing/2014/main" id="{506AEBF2-1C3D-47DE-95DB-858E5042B02A}"/>
              </a:ext>
            </a:extLst>
          </p:cNvPr>
          <p:cNvSpPr txBox="1"/>
          <p:nvPr/>
        </p:nvSpPr>
        <p:spPr>
          <a:xfrm>
            <a:off x="9915747" y="5694179"/>
            <a:ext cx="1695061" cy="923330"/>
          </a:xfrm>
          <a:prstGeom prst="rect">
            <a:avLst/>
          </a:prstGeom>
          <a:noFill/>
        </p:spPr>
        <p:txBody>
          <a:bodyPr wrap="square" rtlCol="0">
            <a:spAutoFit/>
          </a:bodyPr>
          <a:lstStyle/>
          <a:p>
            <a:r>
              <a:rPr lang="en-GB" dirty="0"/>
              <a:t>Created using </a:t>
            </a:r>
            <a:r>
              <a:rPr lang="en-GB" dirty="0" err="1"/>
              <a:t>Tinkercad</a:t>
            </a:r>
            <a:r>
              <a:rPr lang="en-GB" dirty="0"/>
              <a:t> (</a:t>
            </a:r>
            <a:r>
              <a:rPr lang="en-GB" dirty="0" err="1"/>
              <a:t>Tinkercad</a:t>
            </a:r>
            <a:r>
              <a:rPr lang="en-GB" dirty="0"/>
              <a:t>, n.d.)</a:t>
            </a:r>
          </a:p>
        </p:txBody>
      </p:sp>
      <p:pic>
        <p:nvPicPr>
          <p:cNvPr id="10" name="Content Placeholder 9">
            <a:extLst>
              <a:ext uri="{FF2B5EF4-FFF2-40B4-BE49-F238E27FC236}">
                <a16:creationId xmlns:a16="http://schemas.microsoft.com/office/drawing/2014/main" id="{77958ED6-AA44-4FF2-9022-4C17F2D45E09}"/>
              </a:ext>
            </a:extLst>
          </p:cNvPr>
          <p:cNvPicPr>
            <a:picLocks noGrp="1" noChangeAspect="1"/>
          </p:cNvPicPr>
          <p:nvPr>
            <p:ph idx="1"/>
          </p:nvPr>
        </p:nvPicPr>
        <p:blipFill>
          <a:blip r:embed="rId2"/>
          <a:stretch>
            <a:fillRect/>
          </a:stretch>
        </p:blipFill>
        <p:spPr>
          <a:xfrm>
            <a:off x="427251" y="1865947"/>
            <a:ext cx="9155288" cy="4792445"/>
          </a:xfrm>
        </p:spPr>
      </p:pic>
    </p:spTree>
    <p:extLst>
      <p:ext uri="{BB962C8B-B14F-4D97-AF65-F5344CB8AC3E}">
        <p14:creationId xmlns:p14="http://schemas.microsoft.com/office/powerpoint/2010/main" val="208229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6F42-98F6-445C-A1EA-7B74AB841D41}"/>
              </a:ext>
            </a:extLst>
          </p:cNvPr>
          <p:cNvSpPr>
            <a:spLocks noGrp="1"/>
          </p:cNvSpPr>
          <p:nvPr>
            <p:ph type="title"/>
          </p:nvPr>
        </p:nvSpPr>
        <p:spPr/>
        <p:txBody>
          <a:bodyPr/>
          <a:lstStyle/>
          <a:p>
            <a:r>
              <a:rPr lang="en-GB" dirty="0"/>
              <a:t>COORDINATE INPUT DESKTOP APPLICATION</a:t>
            </a:r>
          </a:p>
        </p:txBody>
      </p:sp>
      <p:pic>
        <p:nvPicPr>
          <p:cNvPr id="1028" name="Picture 4" descr="https://i.gyazo.com/b154ce01a60113f33acf5c6a9637d1ec.png">
            <a:extLst>
              <a:ext uri="{FF2B5EF4-FFF2-40B4-BE49-F238E27FC236}">
                <a16:creationId xmlns:a16="http://schemas.microsoft.com/office/drawing/2014/main" id="{55B489F4-80E6-474A-B1EC-C2374031CA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665" y="1916469"/>
            <a:ext cx="6409424" cy="21025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gyazo.com/7570a6a2d8f9d2c9901c95016030e001.png">
            <a:extLst>
              <a:ext uri="{FF2B5EF4-FFF2-40B4-BE49-F238E27FC236}">
                <a16:creationId xmlns:a16="http://schemas.microsoft.com/office/drawing/2014/main" id="{FCBCC363-AEE2-494B-B61A-8EF5DC16E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285" y="1916469"/>
            <a:ext cx="4210050" cy="37528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6961AA9-67AB-416E-80F2-698BC49987CB}"/>
              </a:ext>
            </a:extLst>
          </p:cNvPr>
          <p:cNvSpPr txBox="1">
            <a:spLocks/>
          </p:cNvSpPr>
          <p:nvPr/>
        </p:nvSpPr>
        <p:spPr>
          <a:xfrm>
            <a:off x="482665" y="4219496"/>
            <a:ext cx="7016619" cy="243479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Video: </a:t>
            </a:r>
            <a:r>
              <a:rPr lang="en-GB" dirty="0">
                <a:hlinkClick r:id="rId4"/>
              </a:rPr>
              <a:t>https://www.youtube.com/watch?v=LaXGZ5VIVe</a:t>
            </a:r>
            <a:endParaRPr lang="en-GB" dirty="0"/>
          </a:p>
          <a:p>
            <a:endParaRPr lang="en-GB" dirty="0"/>
          </a:p>
        </p:txBody>
      </p:sp>
    </p:spTree>
    <p:extLst>
      <p:ext uri="{BB962C8B-B14F-4D97-AF65-F5344CB8AC3E}">
        <p14:creationId xmlns:p14="http://schemas.microsoft.com/office/powerpoint/2010/main" val="3938758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3915E-5A17-4ED0-BE9D-E4C17D023D0C}"/>
              </a:ext>
            </a:extLst>
          </p:cNvPr>
          <p:cNvSpPr>
            <a:spLocks noGrp="1"/>
          </p:cNvSpPr>
          <p:nvPr>
            <p:ph type="title"/>
          </p:nvPr>
        </p:nvSpPr>
        <p:spPr/>
        <p:txBody>
          <a:bodyPr/>
          <a:lstStyle/>
          <a:p>
            <a:r>
              <a:rPr lang="en-GB" dirty="0"/>
              <a:t>PROJECT DEMONSTRATION</a:t>
            </a:r>
          </a:p>
        </p:txBody>
      </p:sp>
      <p:pic>
        <p:nvPicPr>
          <p:cNvPr id="7" name="Content Placeholder 6">
            <a:extLst>
              <a:ext uri="{FF2B5EF4-FFF2-40B4-BE49-F238E27FC236}">
                <a16:creationId xmlns:a16="http://schemas.microsoft.com/office/drawing/2014/main" id="{E875A226-7F09-42EC-9AB7-976DA7A5E8EA}"/>
              </a:ext>
            </a:extLst>
          </p:cNvPr>
          <p:cNvPicPr>
            <a:picLocks noGrp="1" noChangeAspect="1"/>
          </p:cNvPicPr>
          <p:nvPr>
            <p:ph idx="1"/>
          </p:nvPr>
        </p:nvPicPr>
        <p:blipFill>
          <a:blip r:embed="rId2"/>
          <a:stretch>
            <a:fillRect/>
          </a:stretch>
        </p:blipFill>
        <p:spPr>
          <a:xfrm rot="21319617">
            <a:off x="823106" y="2151604"/>
            <a:ext cx="3373165" cy="2554792"/>
          </a:xfrm>
        </p:spPr>
      </p:pic>
      <p:pic>
        <p:nvPicPr>
          <p:cNvPr id="9" name="Picture 8">
            <a:extLst>
              <a:ext uri="{FF2B5EF4-FFF2-40B4-BE49-F238E27FC236}">
                <a16:creationId xmlns:a16="http://schemas.microsoft.com/office/drawing/2014/main" id="{CB034CD3-2699-4E5C-B788-4F2E14FE9A6F}"/>
              </a:ext>
            </a:extLst>
          </p:cNvPr>
          <p:cNvPicPr>
            <a:picLocks noChangeAspect="1"/>
          </p:cNvPicPr>
          <p:nvPr/>
        </p:nvPicPr>
        <p:blipFill>
          <a:blip r:embed="rId3"/>
          <a:stretch>
            <a:fillRect/>
          </a:stretch>
        </p:blipFill>
        <p:spPr>
          <a:xfrm rot="295247">
            <a:off x="4135027" y="2069556"/>
            <a:ext cx="3683818" cy="2790077"/>
          </a:xfrm>
          <a:prstGeom prst="rect">
            <a:avLst/>
          </a:prstGeom>
        </p:spPr>
      </p:pic>
      <p:pic>
        <p:nvPicPr>
          <p:cNvPr id="11" name="Picture 10">
            <a:extLst>
              <a:ext uri="{FF2B5EF4-FFF2-40B4-BE49-F238E27FC236}">
                <a16:creationId xmlns:a16="http://schemas.microsoft.com/office/drawing/2014/main" id="{96DCD819-63EC-4F72-86BA-91BCE2527A5C}"/>
              </a:ext>
            </a:extLst>
          </p:cNvPr>
          <p:cNvPicPr>
            <a:picLocks noChangeAspect="1"/>
          </p:cNvPicPr>
          <p:nvPr/>
        </p:nvPicPr>
        <p:blipFill>
          <a:blip r:embed="rId4"/>
          <a:stretch>
            <a:fillRect/>
          </a:stretch>
        </p:blipFill>
        <p:spPr>
          <a:xfrm rot="21265715">
            <a:off x="7913861" y="1968366"/>
            <a:ext cx="3573987" cy="2706892"/>
          </a:xfrm>
          <a:prstGeom prst="rect">
            <a:avLst/>
          </a:prstGeom>
        </p:spPr>
      </p:pic>
      <p:sp>
        <p:nvSpPr>
          <p:cNvPr id="12" name="Content Placeholder 2">
            <a:extLst>
              <a:ext uri="{FF2B5EF4-FFF2-40B4-BE49-F238E27FC236}">
                <a16:creationId xmlns:a16="http://schemas.microsoft.com/office/drawing/2014/main" id="{7471EFCC-A705-46F4-BCB0-895BBEEE4871}"/>
              </a:ext>
            </a:extLst>
          </p:cNvPr>
          <p:cNvSpPr txBox="1">
            <a:spLocks/>
          </p:cNvSpPr>
          <p:nvPr/>
        </p:nvSpPr>
        <p:spPr>
          <a:xfrm>
            <a:off x="3171039" y="5762380"/>
            <a:ext cx="5637401" cy="503853"/>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Video:   </a:t>
            </a:r>
            <a:r>
              <a:rPr lang="en-GB" dirty="0">
                <a:hlinkClick r:id="rId5"/>
              </a:rPr>
              <a:t>https://www.youtube.com/watch?v=a7WrcUpYKdw</a:t>
            </a:r>
            <a:br>
              <a:rPr lang="en-GB" dirty="0"/>
            </a:br>
            <a:endParaRPr lang="en-GB" dirty="0"/>
          </a:p>
        </p:txBody>
      </p:sp>
      <p:sp>
        <p:nvSpPr>
          <p:cNvPr id="14" name="Content Placeholder 2">
            <a:extLst>
              <a:ext uri="{FF2B5EF4-FFF2-40B4-BE49-F238E27FC236}">
                <a16:creationId xmlns:a16="http://schemas.microsoft.com/office/drawing/2014/main" id="{F987A2A8-1337-4074-91B1-BE0B78CA59A5}"/>
              </a:ext>
            </a:extLst>
          </p:cNvPr>
          <p:cNvSpPr txBox="1">
            <a:spLocks/>
          </p:cNvSpPr>
          <p:nvPr/>
        </p:nvSpPr>
        <p:spPr>
          <a:xfrm>
            <a:off x="4821603" y="4927668"/>
            <a:ext cx="2369389" cy="50385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GB" dirty="0"/>
              <a:t>Goal Position 2 Route</a:t>
            </a:r>
          </a:p>
        </p:txBody>
      </p:sp>
      <p:sp>
        <p:nvSpPr>
          <p:cNvPr id="16" name="Content Placeholder 2">
            <a:extLst>
              <a:ext uri="{FF2B5EF4-FFF2-40B4-BE49-F238E27FC236}">
                <a16:creationId xmlns:a16="http://schemas.microsoft.com/office/drawing/2014/main" id="{FAFA1F31-CADA-4F01-B263-59ECF2F645EF}"/>
              </a:ext>
            </a:extLst>
          </p:cNvPr>
          <p:cNvSpPr txBox="1">
            <a:spLocks/>
          </p:cNvSpPr>
          <p:nvPr/>
        </p:nvSpPr>
        <p:spPr>
          <a:xfrm>
            <a:off x="8516159" y="4923976"/>
            <a:ext cx="2369389" cy="50385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GB" dirty="0"/>
              <a:t>Goal Position 3 Route</a:t>
            </a:r>
          </a:p>
        </p:txBody>
      </p:sp>
      <p:sp>
        <p:nvSpPr>
          <p:cNvPr id="17" name="Content Placeholder 2">
            <a:extLst>
              <a:ext uri="{FF2B5EF4-FFF2-40B4-BE49-F238E27FC236}">
                <a16:creationId xmlns:a16="http://schemas.microsoft.com/office/drawing/2014/main" id="{68C57EE3-2C7B-4330-BEAC-A8AF9DBE41C1}"/>
              </a:ext>
            </a:extLst>
          </p:cNvPr>
          <p:cNvSpPr txBox="1">
            <a:spLocks/>
          </p:cNvSpPr>
          <p:nvPr/>
        </p:nvSpPr>
        <p:spPr>
          <a:xfrm>
            <a:off x="1324993" y="4923975"/>
            <a:ext cx="2369389" cy="50385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GB" dirty="0"/>
              <a:t>Goal Position 1 Route</a:t>
            </a:r>
          </a:p>
        </p:txBody>
      </p:sp>
    </p:spTree>
    <p:extLst>
      <p:ext uri="{BB962C8B-B14F-4D97-AF65-F5344CB8AC3E}">
        <p14:creationId xmlns:p14="http://schemas.microsoft.com/office/powerpoint/2010/main" val="129398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B67E-4908-48EC-92B0-735BD03DD14A}"/>
              </a:ext>
            </a:extLst>
          </p:cNvPr>
          <p:cNvSpPr>
            <a:spLocks noGrp="1"/>
          </p:cNvSpPr>
          <p:nvPr>
            <p:ph type="title"/>
          </p:nvPr>
        </p:nvSpPr>
        <p:spPr/>
        <p:txBody>
          <a:bodyPr/>
          <a:lstStyle/>
          <a:p>
            <a:r>
              <a:rPr lang="en-GB" dirty="0"/>
              <a:t>HOT AND COLD DISTANCE CALCULATION CODE</a:t>
            </a:r>
          </a:p>
        </p:txBody>
      </p:sp>
      <p:sp>
        <p:nvSpPr>
          <p:cNvPr id="3" name="Content Placeholder 2">
            <a:extLst>
              <a:ext uri="{FF2B5EF4-FFF2-40B4-BE49-F238E27FC236}">
                <a16:creationId xmlns:a16="http://schemas.microsoft.com/office/drawing/2014/main" id="{C1D6AB9D-A6F3-4AAD-B248-938A17514B65}"/>
              </a:ext>
            </a:extLst>
          </p:cNvPr>
          <p:cNvSpPr>
            <a:spLocks noGrp="1"/>
          </p:cNvSpPr>
          <p:nvPr>
            <p:ph idx="1"/>
          </p:nvPr>
        </p:nvSpPr>
        <p:spPr>
          <a:xfrm>
            <a:off x="3657600" y="1887020"/>
            <a:ext cx="3470988" cy="4812360"/>
          </a:xfrm>
        </p:spPr>
        <p:txBody>
          <a:bodyPr/>
          <a:lstStyle/>
          <a:p>
            <a:r>
              <a:rPr lang="en-GB" dirty="0" err="1"/>
              <a:t>HotColdClick</a:t>
            </a:r>
            <a:r>
              <a:rPr lang="en-GB" dirty="0"/>
              <a:t>:</a:t>
            </a:r>
          </a:p>
          <a:p>
            <a:pPr lvl="1"/>
            <a:r>
              <a:rPr lang="en-GB" dirty="0"/>
              <a:t>Checks if the previous distance has been calculated (not -99).</a:t>
            </a:r>
          </a:p>
          <a:p>
            <a:pPr lvl="1"/>
            <a:r>
              <a:rPr lang="en-GB" dirty="0"/>
              <a:t>Calculates the new distance using the </a:t>
            </a:r>
            <a:r>
              <a:rPr lang="en-GB" dirty="0" err="1"/>
              <a:t>calcDistanceFromGoal</a:t>
            </a:r>
            <a:r>
              <a:rPr lang="en-GB" dirty="0"/>
              <a:t> method.</a:t>
            </a:r>
          </a:p>
          <a:p>
            <a:pPr lvl="1"/>
            <a:r>
              <a:rPr lang="en-GB" dirty="0"/>
              <a:t>Compares the </a:t>
            </a:r>
            <a:r>
              <a:rPr lang="en-GB" dirty="0" err="1"/>
              <a:t>newDistance</a:t>
            </a:r>
            <a:r>
              <a:rPr lang="en-GB" dirty="0"/>
              <a:t> to </a:t>
            </a:r>
            <a:r>
              <a:rPr lang="en-GB" dirty="0" err="1"/>
              <a:t>previousDistance</a:t>
            </a:r>
            <a:r>
              <a:rPr lang="en-GB" dirty="0"/>
              <a:t>. </a:t>
            </a:r>
          </a:p>
          <a:p>
            <a:pPr lvl="2"/>
            <a:r>
              <a:rPr lang="en-GB" dirty="0"/>
              <a:t>If </a:t>
            </a:r>
            <a:r>
              <a:rPr lang="en-GB" dirty="0" err="1"/>
              <a:t>previousDistance</a:t>
            </a:r>
            <a:r>
              <a:rPr lang="en-GB" dirty="0"/>
              <a:t> is larger, the HOT LED is turned on.</a:t>
            </a:r>
          </a:p>
          <a:p>
            <a:pPr lvl="2"/>
            <a:r>
              <a:rPr lang="en-GB" dirty="0"/>
              <a:t>If </a:t>
            </a:r>
            <a:r>
              <a:rPr lang="en-GB" dirty="0" err="1"/>
              <a:t>previousDistance</a:t>
            </a:r>
            <a:r>
              <a:rPr lang="en-GB" dirty="0"/>
              <a:t> is smaller, the COLD LED is turned on.</a:t>
            </a:r>
          </a:p>
          <a:p>
            <a:pPr lvl="2"/>
            <a:r>
              <a:rPr lang="en-GB" dirty="0"/>
              <a:t>If equal, both LEDs are turned on.</a:t>
            </a:r>
          </a:p>
        </p:txBody>
      </p:sp>
      <p:pic>
        <p:nvPicPr>
          <p:cNvPr id="1028" name="Picture 4" descr="https://i.gyazo.com/a6f360911f359bb144859fbd106622f9.png">
            <a:extLst>
              <a:ext uri="{FF2B5EF4-FFF2-40B4-BE49-F238E27FC236}">
                <a16:creationId xmlns:a16="http://schemas.microsoft.com/office/drawing/2014/main" id="{5F5C3B9C-391A-4EE2-A41A-95F30663F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32" y="1887020"/>
            <a:ext cx="3278544" cy="47337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gyazo.com/1150f1e020c7b3327bd6bd79b6756095.png">
            <a:extLst>
              <a:ext uri="{FF2B5EF4-FFF2-40B4-BE49-F238E27FC236}">
                <a16:creationId xmlns:a16="http://schemas.microsoft.com/office/drawing/2014/main" id="{D29CFE3C-8740-48E1-B1ED-A03CECC32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508" y="1887020"/>
            <a:ext cx="4305300" cy="22288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C38EF6A-599E-4EE9-9EBF-B7009F0A291A}"/>
              </a:ext>
            </a:extLst>
          </p:cNvPr>
          <p:cNvSpPr txBox="1">
            <a:spLocks/>
          </p:cNvSpPr>
          <p:nvPr/>
        </p:nvSpPr>
        <p:spPr>
          <a:xfrm>
            <a:off x="7305508" y="4155553"/>
            <a:ext cx="4423460" cy="2563558"/>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err="1"/>
              <a:t>calcDistanceFromGoal</a:t>
            </a:r>
            <a:r>
              <a:rPr lang="en-GB" dirty="0"/>
              <a:t>:</a:t>
            </a:r>
          </a:p>
          <a:p>
            <a:pPr lvl="1"/>
            <a:r>
              <a:rPr lang="en-GB" dirty="0"/>
              <a:t>Grabs the current longitude and latitude.</a:t>
            </a:r>
          </a:p>
          <a:p>
            <a:pPr lvl="1"/>
            <a:r>
              <a:rPr lang="en-GB" dirty="0"/>
              <a:t>Calculates the X and Y distance taking the  Earths shape into consideration. (Arduino Stack Exchange, 2016).</a:t>
            </a:r>
          </a:p>
          <a:p>
            <a:pPr lvl="1"/>
            <a:r>
              <a:rPr lang="en-GB" dirty="0"/>
              <a:t>Squares the X and Y distance for use in Pythagoras.</a:t>
            </a:r>
          </a:p>
          <a:p>
            <a:pPr lvl="1"/>
            <a:r>
              <a:rPr lang="en-GB" dirty="0"/>
              <a:t>Converts distance to meters.</a:t>
            </a:r>
          </a:p>
          <a:p>
            <a:endParaRPr lang="en-GB" dirty="0"/>
          </a:p>
        </p:txBody>
      </p:sp>
    </p:spTree>
    <p:extLst>
      <p:ext uri="{BB962C8B-B14F-4D97-AF65-F5344CB8AC3E}">
        <p14:creationId xmlns:p14="http://schemas.microsoft.com/office/powerpoint/2010/main" val="313004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2EA8-ED6C-4A04-BFF6-F07DBB1EE2C8}"/>
              </a:ext>
            </a:extLst>
          </p:cNvPr>
          <p:cNvSpPr>
            <a:spLocks noGrp="1"/>
          </p:cNvSpPr>
          <p:nvPr>
            <p:ph type="title"/>
          </p:nvPr>
        </p:nvSpPr>
        <p:spPr/>
        <p:txBody>
          <a:bodyPr/>
          <a:lstStyle/>
          <a:p>
            <a:r>
              <a:rPr lang="en-GB" dirty="0"/>
              <a:t>HOT AND COLD CLIENT MODE CODE</a:t>
            </a:r>
          </a:p>
        </p:txBody>
      </p:sp>
      <p:sp>
        <p:nvSpPr>
          <p:cNvPr id="4" name="AutoShape 2" descr="https://i.gyazo.com/c3604f59da5517aae56d3fdc8f5d4eee.png">
            <a:extLst>
              <a:ext uri="{FF2B5EF4-FFF2-40B4-BE49-F238E27FC236}">
                <a16:creationId xmlns:a16="http://schemas.microsoft.com/office/drawing/2014/main" id="{F9F3B824-EEC2-40F1-BA1E-D2F9ACB43F4E}"/>
              </a:ext>
            </a:extLst>
          </p:cNvPr>
          <p:cNvSpPr>
            <a:spLocks noGrp="1" noChangeAspect="1" noChangeArrowheads="1"/>
          </p:cNvSpPr>
          <p:nvPr>
            <p:ph idx="1"/>
          </p:nvPr>
        </p:nvSpPr>
        <p:spPr bwMode="auto">
          <a:xfrm>
            <a:off x="6526046" y="1865346"/>
            <a:ext cx="5233766" cy="4015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lnSpcReduction="10000"/>
          </a:bodyPr>
          <a:lstStyle/>
          <a:p>
            <a:r>
              <a:rPr lang="en-GB" dirty="0" err="1"/>
              <a:t>getCommand</a:t>
            </a:r>
            <a:r>
              <a:rPr lang="en-GB" dirty="0"/>
              <a:t>:</a:t>
            </a:r>
          </a:p>
          <a:p>
            <a:pPr lvl="1"/>
            <a:r>
              <a:rPr lang="en-GB" dirty="0"/>
              <a:t>Sets the </a:t>
            </a:r>
            <a:r>
              <a:rPr lang="en-GB" dirty="0" err="1"/>
              <a:t>commandString</a:t>
            </a:r>
            <a:r>
              <a:rPr lang="en-GB" dirty="0"/>
              <a:t> variable to the first 4 characters of the passed string (the command).</a:t>
            </a:r>
          </a:p>
          <a:p>
            <a:r>
              <a:rPr lang="en-GB" dirty="0" err="1"/>
              <a:t>getTextFromInputString</a:t>
            </a:r>
            <a:r>
              <a:rPr lang="en-GB" dirty="0"/>
              <a:t>:</a:t>
            </a:r>
          </a:p>
          <a:p>
            <a:pPr lvl="1"/>
            <a:r>
              <a:rPr lang="en-GB" dirty="0"/>
              <a:t>Returns the VALUE of the passed string (after the command and # sign).</a:t>
            </a:r>
          </a:p>
          <a:p>
            <a:endParaRPr lang="en-GB" dirty="0"/>
          </a:p>
          <a:p>
            <a:r>
              <a:rPr lang="en-GB" dirty="0"/>
              <a:t>Identifies which command is requested (STAR, STOP or CORD):</a:t>
            </a:r>
          </a:p>
          <a:p>
            <a:pPr lvl="1"/>
            <a:r>
              <a:rPr lang="en-GB" dirty="0"/>
              <a:t>CORD command takes the provided value and stores it into the boards EEPROM.</a:t>
            </a:r>
          </a:p>
          <a:p>
            <a:pPr lvl="1"/>
            <a:r>
              <a:rPr lang="en-GB" dirty="0" err="1"/>
              <a:t>eepromCount</a:t>
            </a:r>
            <a:r>
              <a:rPr lang="en-GB" dirty="0"/>
              <a:t> is incremented by 20 (address of the data in the EEPROM).</a:t>
            </a:r>
          </a:p>
        </p:txBody>
      </p:sp>
      <p:pic>
        <p:nvPicPr>
          <p:cNvPr id="2052" name="Picture 4" descr="https://i.gyazo.com/c3604f59da5517aae56d3fdc8f5d4eee.png">
            <a:extLst>
              <a:ext uri="{FF2B5EF4-FFF2-40B4-BE49-F238E27FC236}">
                <a16:creationId xmlns:a16="http://schemas.microsoft.com/office/drawing/2014/main" id="{9D40F610-A8BC-41AA-8724-4B98ABC61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27" y="1943877"/>
            <a:ext cx="2676246" cy="45222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gyazo.com/f40393c5c25d55fcd3f8d62fe3ce8483.png">
            <a:extLst>
              <a:ext uri="{FF2B5EF4-FFF2-40B4-BE49-F238E27FC236}">
                <a16:creationId xmlns:a16="http://schemas.microsoft.com/office/drawing/2014/main" id="{CDAB20DA-2E80-40AA-B2E9-095C82856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773" y="1865345"/>
            <a:ext cx="3256126" cy="191355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 descr="https://i.gyazo.com/c3604f59da5517aae56d3fdc8f5d4eee.png">
            <a:extLst>
              <a:ext uri="{FF2B5EF4-FFF2-40B4-BE49-F238E27FC236}">
                <a16:creationId xmlns:a16="http://schemas.microsoft.com/office/drawing/2014/main" id="{274BD0A3-F457-4DBF-AE81-293335C51546}"/>
              </a:ext>
            </a:extLst>
          </p:cNvPr>
          <p:cNvSpPr txBox="1">
            <a:spLocks noChangeAspect="1" noChangeArrowheads="1"/>
          </p:cNvSpPr>
          <p:nvPr/>
        </p:nvSpPr>
        <p:spPr bwMode="auto">
          <a:xfrm>
            <a:off x="3111773" y="3873013"/>
            <a:ext cx="3414274" cy="28210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GB" dirty="0"/>
              <a:t>Resolved Bugs:</a:t>
            </a:r>
          </a:p>
          <a:p>
            <a:r>
              <a:rPr lang="en-GB" dirty="0"/>
              <a:t>Values stored in the EEPROM previously varied from the original value (3.144 =&gt; 3.142). Fixed by incrementing the </a:t>
            </a:r>
            <a:r>
              <a:rPr lang="en-GB" dirty="0" err="1"/>
              <a:t>eepromCount</a:t>
            </a:r>
            <a:r>
              <a:rPr lang="en-GB" dirty="0"/>
              <a:t> by 20 instead of 10.</a:t>
            </a:r>
          </a:p>
          <a:p>
            <a:r>
              <a:rPr lang="en-GB" dirty="0"/>
              <a:t>CORD command was not executed for every passed value. Fixed by creating a client mode avoiding Delay calls.</a:t>
            </a:r>
          </a:p>
        </p:txBody>
      </p:sp>
    </p:spTree>
    <p:extLst>
      <p:ext uri="{BB962C8B-B14F-4D97-AF65-F5344CB8AC3E}">
        <p14:creationId xmlns:p14="http://schemas.microsoft.com/office/powerpoint/2010/main" val="1460407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A42AA-84DB-4059-AAD8-EA89F94DB604}"/>
              </a:ext>
            </a:extLst>
          </p:cNvPr>
          <p:cNvSpPr>
            <a:spLocks noGrp="1"/>
          </p:cNvSpPr>
          <p:nvPr>
            <p:ph type="title"/>
          </p:nvPr>
        </p:nvSpPr>
        <p:spPr/>
        <p:txBody>
          <a:bodyPr/>
          <a:lstStyle/>
          <a:p>
            <a:r>
              <a:rPr lang="en-GB" dirty="0"/>
              <a:t>HOT AND COLD GPS TRACKING CODE</a:t>
            </a:r>
          </a:p>
        </p:txBody>
      </p:sp>
      <p:sp>
        <p:nvSpPr>
          <p:cNvPr id="4" name="AutoShape 2" descr="https://i.gyazo.com/9cba1006a3e8f96c40029d0d6935ec68.png">
            <a:extLst>
              <a:ext uri="{FF2B5EF4-FFF2-40B4-BE49-F238E27FC236}">
                <a16:creationId xmlns:a16="http://schemas.microsoft.com/office/drawing/2014/main" id="{0D893AAF-D417-42BE-8C09-758529AF1C9A}"/>
              </a:ext>
            </a:extLst>
          </p:cNvPr>
          <p:cNvSpPr>
            <a:spLocks noGrp="1" noChangeAspect="1" noChangeArrowheads="1"/>
          </p:cNvSpPr>
          <p:nvPr>
            <p:ph idx="1"/>
          </p:nvPr>
        </p:nvSpPr>
        <p:spPr bwMode="auto">
          <a:xfrm>
            <a:off x="6288832" y="1961733"/>
            <a:ext cx="5322143" cy="45510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GB" dirty="0"/>
              <a:t>While the GPS is available:</a:t>
            </a:r>
          </a:p>
          <a:p>
            <a:pPr lvl="1"/>
            <a:r>
              <a:rPr lang="en-GB" dirty="0"/>
              <a:t>Check if the location of the GPS has changed.</a:t>
            </a:r>
          </a:p>
          <a:p>
            <a:pPr lvl="1"/>
            <a:r>
              <a:rPr lang="en-GB" dirty="0"/>
              <a:t>If true,  calculate the current distance from the goal state.</a:t>
            </a:r>
          </a:p>
          <a:p>
            <a:pPr lvl="1"/>
            <a:r>
              <a:rPr lang="en-GB" dirty="0"/>
              <a:t>If the calculate distance is less than or equal to the specified range (10 meters):</a:t>
            </a:r>
          </a:p>
          <a:p>
            <a:pPr lvl="2"/>
            <a:r>
              <a:rPr lang="en-GB" dirty="0"/>
              <a:t>Write the next password digit to the 7-Segment display (</a:t>
            </a:r>
            <a:r>
              <a:rPr lang="en-GB" dirty="0" err="1"/>
              <a:t>Num_Write</a:t>
            </a:r>
            <a:r>
              <a:rPr lang="en-GB" dirty="0"/>
              <a:t>).</a:t>
            </a:r>
          </a:p>
          <a:p>
            <a:pPr lvl="2"/>
            <a:r>
              <a:rPr lang="en-GB" dirty="0"/>
              <a:t>Alert the user by outputting a sound from the speaker.</a:t>
            </a:r>
          </a:p>
          <a:p>
            <a:pPr lvl="2"/>
            <a:r>
              <a:rPr lang="en-GB" dirty="0"/>
              <a:t>Increment the </a:t>
            </a:r>
            <a:r>
              <a:rPr lang="en-GB" dirty="0" err="1"/>
              <a:t>goalCoordCount</a:t>
            </a:r>
            <a:r>
              <a:rPr lang="en-GB" dirty="0"/>
              <a:t> variable by 3 (used for grabbing data from the EEPROM).</a:t>
            </a:r>
          </a:p>
          <a:p>
            <a:pPr lvl="2"/>
            <a:r>
              <a:rPr lang="en-GB" dirty="0"/>
              <a:t>Set the next goal state and password digit using </a:t>
            </a:r>
            <a:r>
              <a:rPr lang="en-GB" dirty="0" err="1"/>
              <a:t>SetupGoalVariable</a:t>
            </a:r>
            <a:r>
              <a:rPr lang="en-GB" dirty="0"/>
              <a:t>.</a:t>
            </a:r>
          </a:p>
        </p:txBody>
      </p:sp>
      <p:pic>
        <p:nvPicPr>
          <p:cNvPr id="5124" name="Picture 4" descr="https://i.gyazo.com/9cba1006a3e8f96c40029d0d6935ec68.png">
            <a:extLst>
              <a:ext uri="{FF2B5EF4-FFF2-40B4-BE49-F238E27FC236}">
                <a16:creationId xmlns:a16="http://schemas.microsoft.com/office/drawing/2014/main" id="{DD0738E2-60E7-4A84-90A5-4D82BD70C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15" y="1961733"/>
            <a:ext cx="3056778" cy="45510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i.gyazo.com/6f65c1e4241dee867f3de0ef9dd86bb0.png">
            <a:extLst>
              <a:ext uri="{FF2B5EF4-FFF2-40B4-BE49-F238E27FC236}">
                <a16:creationId xmlns:a16="http://schemas.microsoft.com/office/drawing/2014/main" id="{C8F140B0-7B8A-40C0-9C73-5348C86B9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293" y="1961733"/>
            <a:ext cx="26098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gyazo.com/20a007a44adbe0438cc61c6329e6ba4f.png">
            <a:extLst>
              <a:ext uri="{FF2B5EF4-FFF2-40B4-BE49-F238E27FC236}">
                <a16:creationId xmlns:a16="http://schemas.microsoft.com/office/drawing/2014/main" id="{ADC50202-ACA7-4784-B69F-4A9B58844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2293" y="3823845"/>
            <a:ext cx="3276600"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7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CF791-A08F-403E-B9CF-490BBBD55A14}"/>
              </a:ext>
            </a:extLst>
          </p:cNvPr>
          <p:cNvSpPr>
            <a:spLocks noGrp="1"/>
          </p:cNvSpPr>
          <p:nvPr>
            <p:ph type="title"/>
          </p:nvPr>
        </p:nvSpPr>
        <p:spPr/>
        <p:txBody>
          <a:bodyPr/>
          <a:lstStyle/>
          <a:p>
            <a:r>
              <a:rPr lang="en-GB" dirty="0"/>
              <a:t>TREASURE CHEST CONFIRM PASSWORD CODE</a:t>
            </a:r>
          </a:p>
        </p:txBody>
      </p:sp>
      <p:sp>
        <p:nvSpPr>
          <p:cNvPr id="3" name="Content Placeholder 2">
            <a:extLst>
              <a:ext uri="{FF2B5EF4-FFF2-40B4-BE49-F238E27FC236}">
                <a16:creationId xmlns:a16="http://schemas.microsoft.com/office/drawing/2014/main" id="{30F6384D-61C7-47BD-A740-435C11226CA8}"/>
              </a:ext>
            </a:extLst>
          </p:cNvPr>
          <p:cNvSpPr>
            <a:spLocks noGrp="1"/>
          </p:cNvSpPr>
          <p:nvPr>
            <p:ph idx="1"/>
          </p:nvPr>
        </p:nvSpPr>
        <p:spPr>
          <a:xfrm>
            <a:off x="5187820" y="1970218"/>
            <a:ext cx="6422987" cy="4299953"/>
          </a:xfrm>
        </p:spPr>
        <p:txBody>
          <a:bodyPr/>
          <a:lstStyle/>
          <a:p>
            <a:r>
              <a:rPr lang="en-GB" dirty="0"/>
              <a:t>Check if </a:t>
            </a:r>
            <a:r>
              <a:rPr lang="en-GB" dirty="0" err="1"/>
              <a:t>fState</a:t>
            </a:r>
            <a:r>
              <a:rPr lang="en-GB" dirty="0"/>
              <a:t> (the state of the confirm button) is HIGH. If true:</a:t>
            </a:r>
          </a:p>
          <a:p>
            <a:pPr lvl="1"/>
            <a:r>
              <a:rPr lang="en-GB" dirty="0"/>
              <a:t>Each password digit is retrieved from the EEPROM (40, 100 and 160 are the addresses of the password digits).</a:t>
            </a:r>
          </a:p>
          <a:p>
            <a:pPr lvl="1"/>
            <a:r>
              <a:rPr lang="en-GB" dirty="0"/>
              <a:t>Check if each of the entered password values are equal to the stored password values. </a:t>
            </a:r>
          </a:p>
          <a:p>
            <a:pPr lvl="1"/>
            <a:r>
              <a:rPr lang="en-GB" dirty="0"/>
              <a:t>If true, display the word “Correct” to the LCD.</a:t>
            </a:r>
          </a:p>
          <a:p>
            <a:pPr lvl="1"/>
            <a:r>
              <a:rPr lang="en-GB" dirty="0"/>
              <a:t>If false, display the word “Wrong” and after 3 seconds, reset the display to the password entering state.</a:t>
            </a:r>
          </a:p>
        </p:txBody>
      </p:sp>
      <p:pic>
        <p:nvPicPr>
          <p:cNvPr id="4100" name="Picture 4" descr="https://i.gyazo.com/fda9366158d35c6e37c7ac5b458505c8.png">
            <a:extLst>
              <a:ext uri="{FF2B5EF4-FFF2-40B4-BE49-F238E27FC236}">
                <a16:creationId xmlns:a16="http://schemas.microsoft.com/office/drawing/2014/main" id="{D8171F5E-F95F-47C1-AA9C-1B533BB33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96" y="1970218"/>
            <a:ext cx="47053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F642-77BE-4904-8419-70D5D47D62BD}"/>
              </a:ext>
            </a:extLst>
          </p:cNvPr>
          <p:cNvSpPr>
            <a:spLocks noGrp="1"/>
          </p:cNvSpPr>
          <p:nvPr>
            <p:ph type="title"/>
          </p:nvPr>
        </p:nvSpPr>
        <p:spPr/>
        <p:txBody>
          <a:bodyPr/>
          <a:lstStyle/>
          <a:p>
            <a:r>
              <a:rPr lang="en-GB" dirty="0"/>
              <a:t>OTHER BUGS AND ISSUES</a:t>
            </a:r>
          </a:p>
        </p:txBody>
      </p:sp>
      <p:sp>
        <p:nvSpPr>
          <p:cNvPr id="3" name="Content Placeholder 2">
            <a:extLst>
              <a:ext uri="{FF2B5EF4-FFF2-40B4-BE49-F238E27FC236}">
                <a16:creationId xmlns:a16="http://schemas.microsoft.com/office/drawing/2014/main" id="{12CB48C5-EA1E-4CDE-BB4A-D99E1C76571A}"/>
              </a:ext>
            </a:extLst>
          </p:cNvPr>
          <p:cNvSpPr>
            <a:spLocks noGrp="1"/>
          </p:cNvSpPr>
          <p:nvPr>
            <p:ph idx="1"/>
          </p:nvPr>
        </p:nvSpPr>
        <p:spPr>
          <a:xfrm>
            <a:off x="581193" y="2047789"/>
            <a:ext cx="8185302" cy="4571125"/>
          </a:xfrm>
        </p:spPr>
        <p:txBody>
          <a:bodyPr>
            <a:normAutofit lnSpcReduction="10000"/>
          </a:bodyPr>
          <a:lstStyle/>
          <a:p>
            <a:r>
              <a:rPr lang="en-GB" dirty="0"/>
              <a:t>Hot and Cold switch state bug. </a:t>
            </a:r>
          </a:p>
          <a:p>
            <a:pPr lvl="1"/>
            <a:r>
              <a:rPr lang="en-GB" dirty="0"/>
              <a:t>The state (on or off) of the hot and cold switch would randomly change. This caused the Hot and Cold functionality of the board to be executed when not requested.</a:t>
            </a:r>
          </a:p>
          <a:p>
            <a:pPr lvl="1"/>
            <a:r>
              <a:rPr lang="en-GB" dirty="0"/>
              <a:t>Resolved by changing the PIN the switch was connected to (previously was pin 2).</a:t>
            </a:r>
          </a:p>
          <a:p>
            <a:r>
              <a:rPr lang="en-GB" dirty="0"/>
              <a:t>7-Segment and GPS usage bug. </a:t>
            </a:r>
          </a:p>
          <a:p>
            <a:pPr lvl="1"/>
            <a:r>
              <a:rPr lang="en-GB" dirty="0"/>
              <a:t>The 7-Segment display and the GPS could not be used at the same time.</a:t>
            </a:r>
          </a:p>
          <a:p>
            <a:pPr lvl="1"/>
            <a:r>
              <a:rPr lang="en-GB" dirty="0"/>
              <a:t>Originally believed this was a power issue.</a:t>
            </a:r>
          </a:p>
          <a:p>
            <a:pPr lvl="1"/>
            <a:r>
              <a:rPr lang="en-GB" dirty="0"/>
              <a:t>Resolved by removing the use of PIN 2 altogether. Resulted in the GREEN LED being removed.</a:t>
            </a:r>
          </a:p>
          <a:p>
            <a:r>
              <a:rPr lang="en-GB" dirty="0"/>
              <a:t>Treasure chest value incrementing bug.</a:t>
            </a:r>
          </a:p>
          <a:p>
            <a:pPr lvl="1"/>
            <a:r>
              <a:rPr lang="en-GB" dirty="0"/>
              <a:t>When incrementing a value of 9 by 1, the value would previously increment to 1 instead of 0. </a:t>
            </a:r>
          </a:p>
          <a:p>
            <a:pPr lvl="1"/>
            <a:r>
              <a:rPr lang="en-GB" dirty="0"/>
              <a:t>Resolved by rearranging the implemented IF statements (two IF statements were being executed when one was expected).</a:t>
            </a:r>
          </a:p>
        </p:txBody>
      </p:sp>
      <p:pic>
        <p:nvPicPr>
          <p:cNvPr id="3074" name="Picture 2" descr="https://i.gyazo.com/1ef7b7a8425d59226242e35411a906d8.png">
            <a:extLst>
              <a:ext uri="{FF2B5EF4-FFF2-40B4-BE49-F238E27FC236}">
                <a16:creationId xmlns:a16="http://schemas.microsoft.com/office/drawing/2014/main" id="{5CFDEDB1-A112-4E0C-8EAC-5E93802DE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662" y="1950973"/>
            <a:ext cx="2540124" cy="457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3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B75D-EF67-44E8-8246-D8794FC7573E}"/>
              </a:ext>
            </a:extLst>
          </p:cNvPr>
          <p:cNvSpPr>
            <a:spLocks noGrp="1"/>
          </p:cNvSpPr>
          <p:nvPr>
            <p:ph type="title"/>
          </p:nvPr>
        </p:nvSpPr>
        <p:spPr/>
        <p:txBody>
          <a:bodyPr/>
          <a:lstStyle/>
          <a:p>
            <a:r>
              <a:rPr lang="en-GB" dirty="0"/>
              <a:t>FUTURE MARKETING/MANUFACTURING</a:t>
            </a:r>
          </a:p>
        </p:txBody>
      </p:sp>
      <p:sp>
        <p:nvSpPr>
          <p:cNvPr id="3" name="Content Placeholder 2">
            <a:extLst>
              <a:ext uri="{FF2B5EF4-FFF2-40B4-BE49-F238E27FC236}">
                <a16:creationId xmlns:a16="http://schemas.microsoft.com/office/drawing/2014/main" id="{470194F6-D1C9-479E-A0E0-4F798C68D2C5}"/>
              </a:ext>
            </a:extLst>
          </p:cNvPr>
          <p:cNvSpPr>
            <a:spLocks noGrp="1"/>
          </p:cNvSpPr>
          <p:nvPr>
            <p:ph idx="1"/>
          </p:nvPr>
        </p:nvSpPr>
        <p:spPr/>
        <p:txBody>
          <a:bodyPr/>
          <a:lstStyle/>
          <a:p>
            <a:r>
              <a:rPr lang="en-GB" dirty="0"/>
              <a:t>Problems to be resolved:</a:t>
            </a:r>
          </a:p>
          <a:p>
            <a:pPr lvl="1"/>
            <a:r>
              <a:rPr lang="en-GB" dirty="0"/>
              <a:t>Portability:  Currently there are issues with maintaining power to the boards using the current battery packs. This is not ideal for outdoor usage.</a:t>
            </a:r>
          </a:p>
          <a:p>
            <a:pPr lvl="1"/>
            <a:r>
              <a:rPr lang="en-GB" dirty="0"/>
              <a:t>Structural Integrity:  The Hot and Cold device is currently very flimsy. This would need to be addressed for future manufacturing due to the location in which these devices will be used.</a:t>
            </a:r>
          </a:p>
          <a:p>
            <a:pPr lvl="1"/>
            <a:r>
              <a:rPr lang="en-GB" dirty="0"/>
              <a:t>Elemental Resistance:  Water may be a huge problem for the devices due to exposure of electronic components to the elements. Methods should be considered to prevent water from getting onto the boards and causing issues if it does.</a:t>
            </a:r>
          </a:p>
          <a:p>
            <a:pPr lvl="1"/>
            <a:r>
              <a:rPr lang="en-GB" dirty="0"/>
              <a:t>The treasure chest device should be fitted to a storage container. Currently the device does not UNLOCK anything.</a:t>
            </a:r>
          </a:p>
          <a:p>
            <a:pPr lvl="1"/>
            <a:endParaRPr lang="en-GB" dirty="0"/>
          </a:p>
        </p:txBody>
      </p:sp>
    </p:spTree>
    <p:extLst>
      <p:ext uri="{BB962C8B-B14F-4D97-AF65-F5344CB8AC3E}">
        <p14:creationId xmlns:p14="http://schemas.microsoft.com/office/powerpoint/2010/main" val="18749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C80D-2605-440D-BB92-C8F8413F9B82}"/>
              </a:ext>
            </a:extLst>
          </p:cNvPr>
          <p:cNvSpPr>
            <a:spLocks noGrp="1"/>
          </p:cNvSpPr>
          <p:nvPr>
            <p:ph type="title"/>
          </p:nvPr>
        </p:nvSpPr>
        <p:spPr/>
        <p:txBody>
          <a:bodyPr/>
          <a:lstStyle/>
          <a:p>
            <a:r>
              <a:rPr lang="en-GB" dirty="0"/>
              <a:t>THE PROJECT GOALS</a:t>
            </a:r>
          </a:p>
        </p:txBody>
      </p:sp>
      <p:sp>
        <p:nvSpPr>
          <p:cNvPr id="6" name="Content Placeholder 5">
            <a:extLst>
              <a:ext uri="{FF2B5EF4-FFF2-40B4-BE49-F238E27FC236}">
                <a16:creationId xmlns:a16="http://schemas.microsoft.com/office/drawing/2014/main" id="{B7126BAA-A71C-4FE5-8186-AE5ECC039AE2}"/>
              </a:ext>
            </a:extLst>
          </p:cNvPr>
          <p:cNvSpPr>
            <a:spLocks noGrp="1"/>
          </p:cNvSpPr>
          <p:nvPr>
            <p:ph idx="1"/>
          </p:nvPr>
        </p:nvSpPr>
        <p:spPr>
          <a:xfrm>
            <a:off x="581192" y="2130803"/>
            <a:ext cx="11029615" cy="4462944"/>
          </a:xfrm>
        </p:spPr>
        <p:txBody>
          <a:bodyPr/>
          <a:lstStyle/>
          <a:p>
            <a:pPr marL="0" indent="0">
              <a:buNone/>
            </a:pPr>
            <a:endParaRPr lang="en-GB" dirty="0"/>
          </a:p>
          <a:p>
            <a:r>
              <a:rPr lang="en-GB" dirty="0"/>
              <a:t>Create two Arduino Uno devices for use with Geocaching recreational activities.</a:t>
            </a:r>
          </a:p>
          <a:p>
            <a:pPr lvl="1"/>
            <a:r>
              <a:rPr lang="en-GB" dirty="0"/>
              <a:t>A Hot and Cold Device.</a:t>
            </a:r>
          </a:p>
          <a:p>
            <a:pPr lvl="1"/>
            <a:r>
              <a:rPr lang="en-GB" dirty="0"/>
              <a:t>A Treasure Chest Device.</a:t>
            </a:r>
          </a:p>
          <a:p>
            <a:r>
              <a:rPr lang="en-GB" dirty="0"/>
              <a:t>Create a desktop application that communicates with both Arduino devices to provide goal positions and treasure chest password digits.</a:t>
            </a:r>
          </a:p>
          <a:p>
            <a:r>
              <a:rPr lang="en-GB" dirty="0"/>
              <a:t>Produce a product that can be used anywhere, anytime.</a:t>
            </a:r>
          </a:p>
          <a:p>
            <a:r>
              <a:rPr lang="en-GB" dirty="0"/>
              <a:t>Produce a product that provides a user friendly and fun experience.</a:t>
            </a:r>
          </a:p>
          <a:p>
            <a:r>
              <a:rPr lang="en-GB" dirty="0"/>
              <a:t>Fill a hole in the market for Arduino Geocaching devices (dominated by Smartphones).</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034225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6722-930F-4493-96BD-1BD5620FEC0D}"/>
              </a:ext>
            </a:extLst>
          </p:cNvPr>
          <p:cNvSpPr>
            <a:spLocks noGrp="1"/>
          </p:cNvSpPr>
          <p:nvPr>
            <p:ph type="title"/>
          </p:nvPr>
        </p:nvSpPr>
        <p:spPr/>
        <p:txBody>
          <a:bodyPr/>
          <a:lstStyle/>
          <a:p>
            <a:r>
              <a:rPr lang="en-GB" dirty="0"/>
              <a:t>COMPONENT PRICE LIST</a:t>
            </a:r>
          </a:p>
        </p:txBody>
      </p:sp>
      <p:graphicFrame>
        <p:nvGraphicFramePr>
          <p:cNvPr id="4" name="Content Placeholder 3">
            <a:extLst>
              <a:ext uri="{FF2B5EF4-FFF2-40B4-BE49-F238E27FC236}">
                <a16:creationId xmlns:a16="http://schemas.microsoft.com/office/drawing/2014/main" id="{DE6A833F-8C86-4F8B-AC10-175A23A38B53}"/>
              </a:ext>
            </a:extLst>
          </p:cNvPr>
          <p:cNvGraphicFramePr>
            <a:graphicFrameLocks noGrp="1"/>
          </p:cNvGraphicFramePr>
          <p:nvPr>
            <p:ph idx="1"/>
            <p:extLst>
              <p:ext uri="{D42A27DB-BD31-4B8C-83A1-F6EECF244321}">
                <p14:modId xmlns:p14="http://schemas.microsoft.com/office/powerpoint/2010/main" val="1729676176"/>
              </p:ext>
            </p:extLst>
          </p:nvPr>
        </p:nvGraphicFramePr>
        <p:xfrm>
          <a:off x="581025" y="2181225"/>
          <a:ext cx="11029952" cy="2595880"/>
        </p:xfrm>
        <a:graphic>
          <a:graphicData uri="http://schemas.openxmlformats.org/drawingml/2006/table">
            <a:tbl>
              <a:tblPr firstRow="1" bandRow="1">
                <a:tableStyleId>{5C22544A-7EE6-4342-B048-85BDC9FD1C3A}</a:tableStyleId>
              </a:tblPr>
              <a:tblGrid>
                <a:gridCol w="4192311">
                  <a:extLst>
                    <a:ext uri="{9D8B030D-6E8A-4147-A177-3AD203B41FA5}">
                      <a16:colId xmlns:a16="http://schemas.microsoft.com/office/drawing/2014/main" val="3243817593"/>
                    </a:ext>
                  </a:extLst>
                </a:gridCol>
                <a:gridCol w="1322665">
                  <a:extLst>
                    <a:ext uri="{9D8B030D-6E8A-4147-A177-3AD203B41FA5}">
                      <a16:colId xmlns:a16="http://schemas.microsoft.com/office/drawing/2014/main" val="3794139604"/>
                    </a:ext>
                  </a:extLst>
                </a:gridCol>
                <a:gridCol w="4247625">
                  <a:extLst>
                    <a:ext uri="{9D8B030D-6E8A-4147-A177-3AD203B41FA5}">
                      <a16:colId xmlns:a16="http://schemas.microsoft.com/office/drawing/2014/main" val="657157727"/>
                    </a:ext>
                  </a:extLst>
                </a:gridCol>
                <a:gridCol w="1267351">
                  <a:extLst>
                    <a:ext uri="{9D8B030D-6E8A-4147-A177-3AD203B41FA5}">
                      <a16:colId xmlns:a16="http://schemas.microsoft.com/office/drawing/2014/main" val="2492576233"/>
                    </a:ext>
                  </a:extLst>
                </a:gridCol>
              </a:tblGrid>
              <a:tr h="370840">
                <a:tc>
                  <a:txBody>
                    <a:bodyPr/>
                    <a:lstStyle/>
                    <a:p>
                      <a:r>
                        <a:rPr lang="en-GB" dirty="0"/>
                        <a:t>HOT AND COLD DEVICE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PRICE (£)</a:t>
                      </a:r>
                    </a:p>
                  </a:txBody>
                  <a:tcPr/>
                </a:tc>
                <a:tc>
                  <a:txBody>
                    <a:bodyPr/>
                    <a:lstStyle/>
                    <a:p>
                      <a:r>
                        <a:rPr lang="en-GB" dirty="0"/>
                        <a:t>TREASURE CHEST DEVICE</a:t>
                      </a:r>
                    </a:p>
                  </a:txBody>
                  <a:tcPr/>
                </a:tc>
                <a:tc>
                  <a:txBody>
                    <a:bodyPr/>
                    <a:lstStyle/>
                    <a:p>
                      <a:r>
                        <a:rPr lang="en-GB" dirty="0"/>
                        <a:t>PRICE (£)</a:t>
                      </a:r>
                    </a:p>
                  </a:txBody>
                  <a:tcPr/>
                </a:tc>
                <a:extLst>
                  <a:ext uri="{0D108BD9-81ED-4DB2-BD59-A6C34878D82A}">
                    <a16:rowId xmlns:a16="http://schemas.microsoft.com/office/drawing/2014/main" val="3983397046"/>
                  </a:ext>
                </a:extLst>
              </a:tr>
              <a:tr h="370840">
                <a:tc>
                  <a:txBody>
                    <a:bodyPr/>
                    <a:lstStyle/>
                    <a:p>
                      <a:r>
                        <a:rPr lang="en-GB" dirty="0"/>
                        <a:t>Arduino Uno Board</a:t>
                      </a:r>
                    </a:p>
                  </a:txBody>
                  <a:tcPr/>
                </a:tc>
                <a:tc>
                  <a:txBody>
                    <a:bodyPr/>
                    <a:lstStyle/>
                    <a:p>
                      <a:pPr algn="ctr"/>
                      <a:r>
                        <a:rPr lang="en-GB" dirty="0"/>
                        <a:t>£20.00</a:t>
                      </a:r>
                    </a:p>
                  </a:txBody>
                  <a:tcPr/>
                </a:tc>
                <a:tc>
                  <a:txBody>
                    <a:bodyPr/>
                    <a:lstStyle/>
                    <a:p>
                      <a:r>
                        <a:rPr lang="en-GB" dirty="0"/>
                        <a:t>Arduino Uno Board</a:t>
                      </a:r>
                    </a:p>
                  </a:txBody>
                  <a:tcPr/>
                </a:tc>
                <a:tc>
                  <a:txBody>
                    <a:bodyPr/>
                    <a:lstStyle/>
                    <a:p>
                      <a:pPr algn="ctr"/>
                      <a:r>
                        <a:rPr lang="en-GB" dirty="0"/>
                        <a:t>£20.00</a:t>
                      </a:r>
                    </a:p>
                  </a:txBody>
                  <a:tcPr/>
                </a:tc>
                <a:extLst>
                  <a:ext uri="{0D108BD9-81ED-4DB2-BD59-A6C34878D82A}">
                    <a16:rowId xmlns:a16="http://schemas.microsoft.com/office/drawing/2014/main" val="1055552921"/>
                  </a:ext>
                </a:extLst>
              </a:tr>
              <a:tr h="370840">
                <a:tc>
                  <a:txBody>
                    <a:bodyPr/>
                    <a:lstStyle/>
                    <a:p>
                      <a:r>
                        <a:rPr lang="en-GB" dirty="0"/>
                        <a:t>Arduino Starter Kit</a:t>
                      </a:r>
                    </a:p>
                  </a:txBody>
                  <a:tcPr/>
                </a:tc>
                <a:tc>
                  <a:txBody>
                    <a:bodyPr/>
                    <a:lstStyle/>
                    <a:p>
                      <a:pPr algn="ctr"/>
                      <a:r>
                        <a:rPr lang="en-GB" dirty="0"/>
                        <a:t>£8.39</a:t>
                      </a:r>
                    </a:p>
                  </a:txBody>
                  <a:tcPr/>
                </a:tc>
                <a:tc>
                  <a:txBody>
                    <a:bodyPr/>
                    <a:lstStyle/>
                    <a:p>
                      <a:r>
                        <a:rPr lang="en-GB" dirty="0"/>
                        <a:t>Arduino Starter Kit</a:t>
                      </a:r>
                    </a:p>
                  </a:txBody>
                  <a:tcPr/>
                </a:tc>
                <a:tc>
                  <a:txBody>
                    <a:bodyPr/>
                    <a:lstStyle/>
                    <a:p>
                      <a:pPr algn="ctr"/>
                      <a:r>
                        <a:rPr lang="en-GB" dirty="0"/>
                        <a:t>£8.39</a:t>
                      </a:r>
                    </a:p>
                  </a:txBody>
                  <a:tcPr/>
                </a:tc>
                <a:extLst>
                  <a:ext uri="{0D108BD9-81ED-4DB2-BD59-A6C34878D82A}">
                    <a16:rowId xmlns:a16="http://schemas.microsoft.com/office/drawing/2014/main" val="1521590192"/>
                  </a:ext>
                </a:extLst>
              </a:tr>
              <a:tr h="370840">
                <a:tc>
                  <a:txBody>
                    <a:bodyPr/>
                    <a:lstStyle/>
                    <a:p>
                      <a:r>
                        <a:rPr lang="en-GB" dirty="0"/>
                        <a:t>Breadboard</a:t>
                      </a:r>
                    </a:p>
                  </a:txBody>
                  <a:tcPr/>
                </a:tc>
                <a:tc>
                  <a:txBody>
                    <a:bodyPr/>
                    <a:lstStyle/>
                    <a:p>
                      <a:pPr algn="ctr"/>
                      <a:r>
                        <a:rPr lang="en-GB" dirty="0"/>
                        <a:t>£4</a:t>
                      </a:r>
                    </a:p>
                  </a:txBody>
                  <a:tcPr/>
                </a:tc>
                <a:tc>
                  <a:txBody>
                    <a:bodyPr/>
                    <a:lstStyle/>
                    <a:p>
                      <a:r>
                        <a:rPr lang="en-GB" dirty="0"/>
                        <a:t>Battery Pack</a:t>
                      </a:r>
                    </a:p>
                  </a:txBody>
                  <a:tcPr/>
                </a:tc>
                <a:tc>
                  <a:txBody>
                    <a:bodyPr/>
                    <a:lstStyle/>
                    <a:p>
                      <a:pPr algn="ctr"/>
                      <a:r>
                        <a:rPr lang="en-GB" dirty="0"/>
                        <a:t>£2.39</a:t>
                      </a:r>
                    </a:p>
                  </a:txBody>
                  <a:tcPr/>
                </a:tc>
                <a:extLst>
                  <a:ext uri="{0D108BD9-81ED-4DB2-BD59-A6C34878D82A}">
                    <a16:rowId xmlns:a16="http://schemas.microsoft.com/office/drawing/2014/main" val="1428205814"/>
                  </a:ext>
                </a:extLst>
              </a:tr>
              <a:tr h="370840">
                <a:tc>
                  <a:txBody>
                    <a:bodyPr/>
                    <a:lstStyle/>
                    <a:p>
                      <a:r>
                        <a:rPr lang="en-GB" dirty="0"/>
                        <a:t>Seven-Segment</a:t>
                      </a:r>
                    </a:p>
                  </a:txBody>
                  <a:tcPr/>
                </a:tc>
                <a:tc>
                  <a:txBody>
                    <a:bodyPr/>
                    <a:lstStyle/>
                    <a:p>
                      <a:pPr algn="ctr"/>
                      <a:r>
                        <a:rPr lang="en-GB" dirty="0"/>
                        <a:t>£1.99</a:t>
                      </a:r>
                    </a:p>
                  </a:txBody>
                  <a:tcPr/>
                </a:tc>
                <a:tc>
                  <a:txBody>
                    <a:bodyPr/>
                    <a:lstStyle/>
                    <a:p>
                      <a:r>
                        <a:rPr lang="en-GB" dirty="0"/>
                        <a:t>LCD Display</a:t>
                      </a:r>
                    </a:p>
                  </a:txBody>
                  <a:tcPr/>
                </a:tc>
                <a:tc>
                  <a:txBody>
                    <a:bodyPr/>
                    <a:lstStyle/>
                    <a:p>
                      <a:pPr algn="ctr"/>
                      <a:r>
                        <a:rPr lang="en-GB" dirty="0"/>
                        <a:t>£1.18</a:t>
                      </a:r>
                    </a:p>
                  </a:txBody>
                  <a:tcPr/>
                </a:tc>
                <a:extLst>
                  <a:ext uri="{0D108BD9-81ED-4DB2-BD59-A6C34878D82A}">
                    <a16:rowId xmlns:a16="http://schemas.microsoft.com/office/drawing/2014/main" val="3420267350"/>
                  </a:ext>
                </a:extLst>
              </a:tr>
              <a:tr h="370840">
                <a:tc>
                  <a:txBody>
                    <a:bodyPr/>
                    <a:lstStyle/>
                    <a:p>
                      <a:r>
                        <a:rPr lang="en-GB" dirty="0"/>
                        <a:t>Battery Pack</a:t>
                      </a:r>
                    </a:p>
                  </a:txBody>
                  <a:tcPr/>
                </a:tc>
                <a:tc>
                  <a:txBody>
                    <a:bodyPr/>
                    <a:lstStyle/>
                    <a:p>
                      <a:pPr algn="ctr"/>
                      <a:r>
                        <a:rPr lang="en-GB" dirty="0"/>
                        <a:t>£2.39</a:t>
                      </a:r>
                    </a:p>
                  </a:txBody>
                  <a:tcPr/>
                </a:tc>
                <a:tc>
                  <a:txBody>
                    <a:bodyPr/>
                    <a:lstStyle/>
                    <a:p>
                      <a:endParaRPr lang="en-GB" dirty="0"/>
                    </a:p>
                  </a:txBody>
                  <a:tcPr/>
                </a:tc>
                <a:tc>
                  <a:txBody>
                    <a:bodyPr/>
                    <a:lstStyle/>
                    <a:p>
                      <a:pPr algn="ctr"/>
                      <a:endParaRPr lang="en-GB" dirty="0"/>
                    </a:p>
                  </a:txBody>
                  <a:tcPr/>
                </a:tc>
                <a:extLst>
                  <a:ext uri="{0D108BD9-81ED-4DB2-BD59-A6C34878D82A}">
                    <a16:rowId xmlns:a16="http://schemas.microsoft.com/office/drawing/2014/main" val="1324375722"/>
                  </a:ext>
                </a:extLst>
              </a:tr>
              <a:tr h="370840">
                <a:tc>
                  <a:txBody>
                    <a:bodyPr/>
                    <a:lstStyle/>
                    <a:p>
                      <a:r>
                        <a:rPr lang="en-GB" dirty="0" err="1"/>
                        <a:t>RoyalTek</a:t>
                      </a:r>
                      <a:r>
                        <a:rPr lang="en-GB" dirty="0"/>
                        <a:t> GPS Shield</a:t>
                      </a:r>
                    </a:p>
                  </a:txBody>
                  <a:tcPr/>
                </a:tc>
                <a:tc>
                  <a:txBody>
                    <a:bodyPr/>
                    <a:lstStyle/>
                    <a:p>
                      <a:pPr algn="ctr"/>
                      <a:r>
                        <a:rPr lang="en-GB" dirty="0"/>
                        <a:t>£20 - £35</a:t>
                      </a:r>
                    </a:p>
                  </a:txBody>
                  <a:tcPr/>
                </a:tc>
                <a:tc>
                  <a:txBody>
                    <a:bodyPr/>
                    <a:lstStyle/>
                    <a:p>
                      <a:endParaRPr lang="en-GB" dirty="0"/>
                    </a:p>
                  </a:txBody>
                  <a:tcPr/>
                </a:tc>
                <a:tc>
                  <a:txBody>
                    <a:bodyPr/>
                    <a:lstStyle/>
                    <a:p>
                      <a:pPr algn="ctr"/>
                      <a:endParaRPr lang="en-GB" dirty="0"/>
                    </a:p>
                  </a:txBody>
                  <a:tcPr/>
                </a:tc>
                <a:extLst>
                  <a:ext uri="{0D108BD9-81ED-4DB2-BD59-A6C34878D82A}">
                    <a16:rowId xmlns:a16="http://schemas.microsoft.com/office/drawing/2014/main" val="2006748087"/>
                  </a:ext>
                </a:extLst>
              </a:tr>
            </a:tbl>
          </a:graphicData>
        </a:graphic>
      </p:graphicFrame>
      <p:sp>
        <p:nvSpPr>
          <p:cNvPr id="5" name="Content Placeholder 2">
            <a:extLst>
              <a:ext uri="{FF2B5EF4-FFF2-40B4-BE49-F238E27FC236}">
                <a16:creationId xmlns:a16="http://schemas.microsoft.com/office/drawing/2014/main" id="{8691E62E-4502-42B3-B643-D7C2C9AA06FC}"/>
              </a:ext>
            </a:extLst>
          </p:cNvPr>
          <p:cNvSpPr txBox="1">
            <a:spLocks/>
          </p:cNvSpPr>
          <p:nvPr/>
        </p:nvSpPr>
        <p:spPr>
          <a:xfrm>
            <a:off x="4247014" y="4682324"/>
            <a:ext cx="2313177" cy="92152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GB" dirty="0"/>
              <a:t>Total:  £56.77 - £71.77 per device</a:t>
            </a:r>
          </a:p>
        </p:txBody>
      </p:sp>
      <p:sp>
        <p:nvSpPr>
          <p:cNvPr id="6" name="Content Placeholder 2">
            <a:extLst>
              <a:ext uri="{FF2B5EF4-FFF2-40B4-BE49-F238E27FC236}">
                <a16:creationId xmlns:a16="http://schemas.microsoft.com/office/drawing/2014/main" id="{7FC7D79F-AD5F-4265-BDBB-37F7A3E27505}"/>
              </a:ext>
            </a:extLst>
          </p:cNvPr>
          <p:cNvSpPr txBox="1">
            <a:spLocks/>
          </p:cNvSpPr>
          <p:nvPr/>
        </p:nvSpPr>
        <p:spPr>
          <a:xfrm>
            <a:off x="10293292" y="4665546"/>
            <a:ext cx="1451295" cy="92152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GB" dirty="0"/>
              <a:t>Total:  £31.96 per device</a:t>
            </a:r>
          </a:p>
        </p:txBody>
      </p:sp>
      <p:sp>
        <p:nvSpPr>
          <p:cNvPr id="8" name="Content Placeholder 2">
            <a:extLst>
              <a:ext uri="{FF2B5EF4-FFF2-40B4-BE49-F238E27FC236}">
                <a16:creationId xmlns:a16="http://schemas.microsoft.com/office/drawing/2014/main" id="{110F336E-7C44-477D-8889-CC50C94AE65C}"/>
              </a:ext>
            </a:extLst>
          </p:cNvPr>
          <p:cNvSpPr txBox="1">
            <a:spLocks/>
          </p:cNvSpPr>
          <p:nvPr/>
        </p:nvSpPr>
        <p:spPr>
          <a:xfrm>
            <a:off x="220468" y="5441848"/>
            <a:ext cx="6180334" cy="1210622"/>
          </a:xfrm>
          <a:prstGeom prst="rect">
            <a:avLst/>
          </a:prstGeom>
        </p:spPr>
        <p:txBody>
          <a:bodyPr vert="horz" lIns="91440" tIns="45720" rIns="91440" bIns="45720" rtlCol="0" anchor="ctr">
            <a:normAutofit fontScale="4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None/>
            </a:pPr>
            <a:r>
              <a:rPr lang="en-GB" u="sng" dirty="0">
                <a:hlinkClick r:id="rId2"/>
              </a:rPr>
              <a:t>https://store.arduino.cc/arduino-uno-rev3</a:t>
            </a:r>
            <a:endParaRPr lang="en-GB" u="sng" dirty="0"/>
          </a:p>
          <a:p>
            <a:pPr marL="324000" lvl="1" indent="0">
              <a:buNone/>
            </a:pPr>
            <a:r>
              <a:rPr lang="en-GB" u="sng" dirty="0">
                <a:hlinkClick r:id="rId3"/>
              </a:rPr>
              <a:t>https://www.amazon.co.uk/TRIXES-Electronics-Solderless-Prototyping-Breadboard/dp/B01AY20WVA/ref=br_lf_m_ag6zjxe5b8566ho_ttl?_encoding=UTF8&amp;s=electronics</a:t>
            </a:r>
            <a:endParaRPr lang="en-GB" u="sng" dirty="0"/>
          </a:p>
          <a:p>
            <a:pPr marL="324000" lvl="1" indent="0">
              <a:buNone/>
            </a:pPr>
            <a:r>
              <a:rPr lang="en-GB" u="sng" dirty="0">
                <a:hlinkClick r:id="rId4"/>
              </a:rPr>
              <a:t>https://www.amazon.co.uk/Smraza-Breadboard-Resistors-Mega2560-Raspberry/dp/B01I0ZEK48/ref=sr_1_2?s=electronics&amp;ie=UTF8&amp;qid=1526035378&amp;sr=1-2&amp;keywords=arduino+led+kit</a:t>
            </a:r>
            <a:endParaRPr lang="en-GB" u="sng" dirty="0"/>
          </a:p>
          <a:p>
            <a:pPr marL="324000" lvl="1" indent="0">
              <a:buNone/>
            </a:pPr>
            <a:r>
              <a:rPr lang="en-GB" u="sng" dirty="0">
                <a:hlinkClick r:id="rId5"/>
              </a:rPr>
              <a:t>https://www.amazon.co.uk/Seven-Segment-Display-Cathode-Arduino/dp/B07BY4R6NG/ref=sr_1_17?ie=UTF8&amp;qid=1526035593&amp;sr=8-17&amp;keywords=arduino+7+segment</a:t>
            </a:r>
            <a:endParaRPr lang="en-GB" u="sng" dirty="0"/>
          </a:p>
          <a:p>
            <a:pPr lvl="1"/>
            <a:endParaRPr lang="en-GB" dirty="0"/>
          </a:p>
        </p:txBody>
      </p:sp>
      <p:sp>
        <p:nvSpPr>
          <p:cNvPr id="10" name="Content Placeholder 2">
            <a:extLst>
              <a:ext uri="{FF2B5EF4-FFF2-40B4-BE49-F238E27FC236}">
                <a16:creationId xmlns:a16="http://schemas.microsoft.com/office/drawing/2014/main" id="{DB400F5F-D914-4282-BC27-1A753837B1E5}"/>
              </a:ext>
            </a:extLst>
          </p:cNvPr>
          <p:cNvSpPr txBox="1">
            <a:spLocks/>
          </p:cNvSpPr>
          <p:nvPr/>
        </p:nvSpPr>
        <p:spPr>
          <a:xfrm>
            <a:off x="6467912" y="5441848"/>
            <a:ext cx="5655580" cy="1210622"/>
          </a:xfrm>
          <a:prstGeom prst="rect">
            <a:avLst/>
          </a:prstGeom>
        </p:spPr>
        <p:txBody>
          <a:bodyPr vert="horz" lIns="91440" tIns="45720" rIns="91440" bIns="45720" rtlCol="0" anchor="ctr">
            <a:normAutofit fontScale="5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GB" u="sng" dirty="0">
                <a:hlinkClick r:id="rId6"/>
              </a:rPr>
              <a:t>https://www.amazon.co.uk/2xUM-18650-Battery-Connector-Arduino-Shield/dp/B077K7J96P/ref=sr_1_8?s=industrial&amp;ie=UTF8&amp;qid=1526035672&amp;sr=1-8&amp;keywords=arduino+battery+pack</a:t>
            </a:r>
            <a:endParaRPr lang="en-GB" dirty="0"/>
          </a:p>
          <a:p>
            <a:pPr marL="0" indent="0">
              <a:buNone/>
            </a:pPr>
            <a:r>
              <a:rPr lang="en-GB" u="sng" dirty="0">
                <a:hlinkClick r:id="rId7"/>
              </a:rPr>
              <a:t>https://www.amazon.co.uk/FACILLA%C2%AE-Character-Display-Blacklight-Electronics-modele-10/dp/B009GEPZRE/ref=sr_1_9?s=electronics&amp;ie=UTF8&amp;qid=1526035479&amp;sr=1-9&amp;keywords=arduino+lcd+display</a:t>
            </a:r>
            <a:endParaRPr lang="en-GB" dirty="0"/>
          </a:p>
          <a:p>
            <a:pPr marL="0" indent="0">
              <a:buNone/>
            </a:pPr>
            <a:r>
              <a:rPr lang="en-GB" u="sng" dirty="0">
                <a:hlinkClick r:id="rId8"/>
              </a:rPr>
              <a:t>https://www.itead.cc/itead-gps-shield.html</a:t>
            </a:r>
            <a:endParaRPr lang="en-GB" dirty="0"/>
          </a:p>
        </p:txBody>
      </p:sp>
    </p:spTree>
    <p:extLst>
      <p:ext uri="{BB962C8B-B14F-4D97-AF65-F5344CB8AC3E}">
        <p14:creationId xmlns:p14="http://schemas.microsoft.com/office/powerpoint/2010/main" val="166610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B7FB-003B-4B95-8AE5-2E80A857B081}"/>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EDEDAA42-42DD-428B-B1BF-C24B43906E6F}"/>
              </a:ext>
            </a:extLst>
          </p:cNvPr>
          <p:cNvSpPr>
            <a:spLocks noGrp="1"/>
          </p:cNvSpPr>
          <p:nvPr>
            <p:ph idx="1"/>
          </p:nvPr>
        </p:nvSpPr>
        <p:spPr/>
        <p:txBody>
          <a:bodyPr>
            <a:normAutofit fontScale="92500" lnSpcReduction="20000"/>
          </a:bodyPr>
          <a:lstStyle/>
          <a:p>
            <a:r>
              <a:rPr lang="en-GB" dirty="0" err="1"/>
              <a:t>Tinkercad</a:t>
            </a:r>
            <a:r>
              <a:rPr lang="en-GB" dirty="0"/>
              <a:t>. (n.d.). </a:t>
            </a:r>
            <a:r>
              <a:rPr lang="en-GB" i="1" dirty="0" err="1"/>
              <a:t>Tinkercad</a:t>
            </a:r>
            <a:r>
              <a:rPr lang="en-GB" i="1" dirty="0"/>
              <a:t> | Create 3D digital designs with online CAD</a:t>
            </a:r>
            <a:r>
              <a:rPr lang="en-GB" dirty="0"/>
              <a:t>. [online] Available at: https://www.tinkercad.com/ [Accessed 10 May 2018].</a:t>
            </a:r>
          </a:p>
          <a:p>
            <a:r>
              <a:rPr lang="en-GB" dirty="0"/>
              <a:t>Arduino.cc. (2015). </a:t>
            </a:r>
            <a:r>
              <a:rPr lang="en-GB" i="1" dirty="0"/>
              <a:t>Arduino - </a:t>
            </a:r>
            <a:r>
              <a:rPr lang="en-GB" i="1" dirty="0" err="1"/>
              <a:t>LiquidCrystalDisplay</a:t>
            </a:r>
            <a:r>
              <a:rPr lang="en-GB" dirty="0"/>
              <a:t>. [online] Available at: https://www.arduino.cc/en/Tutorial/LiquidCrystalDisplay [Accessed 10 May 2018].</a:t>
            </a:r>
          </a:p>
          <a:p>
            <a:r>
              <a:rPr lang="en-GB" dirty="0"/>
              <a:t>Arduino Stack Exchange. (2016). </a:t>
            </a:r>
            <a:r>
              <a:rPr lang="en-GB" i="1" dirty="0"/>
              <a:t>Measuring The Distance Using GPS programmed with Arduino</a:t>
            </a:r>
            <a:r>
              <a:rPr lang="en-GB" dirty="0"/>
              <a:t>. [online] Available at: https://arduino.stackexchange.com/questions/23115/measuring-the-distance-using-gps-programmed-with-arduino [Accessed 10 May 2018].</a:t>
            </a:r>
          </a:p>
          <a:p>
            <a:r>
              <a:rPr lang="en-GB" dirty="0"/>
              <a:t>Youngblood, T. (2015). </a:t>
            </a:r>
            <a:r>
              <a:rPr lang="en-GB" i="1" dirty="0"/>
              <a:t>Interface a Seven Segment Display to an Arduino</a:t>
            </a:r>
            <a:r>
              <a:rPr lang="en-GB" dirty="0"/>
              <a:t>. [online] Allaboutcircuits.com. Available at: https://www.allaboutcircuits.com/projects/interface-a-seven-segment-display-to-an-arduino/ [Accessed 10 May 2018].</a:t>
            </a:r>
          </a:p>
          <a:p>
            <a:r>
              <a:rPr lang="en-GB" dirty="0"/>
              <a:t>Itead.cc. (n.d.). </a:t>
            </a:r>
            <a:r>
              <a:rPr lang="en-GB" i="1" dirty="0"/>
              <a:t>Arduino GPS shield - ITEAD Wiki</a:t>
            </a:r>
            <a:r>
              <a:rPr lang="en-GB" dirty="0"/>
              <a:t>. [online] Available at: https://www.itead.cc/wiki/Arduino_GPS_shield [Accessed 10 May 2018].</a:t>
            </a:r>
          </a:p>
          <a:p>
            <a:r>
              <a:rPr lang="en-GB" dirty="0"/>
              <a:t>Arduino Stack Exchange. (2014). </a:t>
            </a:r>
            <a:r>
              <a:rPr lang="en-GB" i="1" dirty="0"/>
              <a:t>Button state changing randomly</a:t>
            </a:r>
            <a:r>
              <a:rPr lang="en-GB" dirty="0"/>
              <a:t>. [online] Available at: https://arduino.stackexchange.com/questions/186/button-state-changing-randomly [Accessed 10 May 2018].</a:t>
            </a:r>
          </a:p>
        </p:txBody>
      </p:sp>
    </p:spTree>
    <p:extLst>
      <p:ext uri="{BB962C8B-B14F-4D97-AF65-F5344CB8AC3E}">
        <p14:creationId xmlns:p14="http://schemas.microsoft.com/office/powerpoint/2010/main" val="2583298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0C62-6A5C-483D-8656-A139665AF1C9}"/>
              </a:ext>
            </a:extLst>
          </p:cNvPr>
          <p:cNvSpPr>
            <a:spLocks noGrp="1"/>
          </p:cNvSpPr>
          <p:nvPr>
            <p:ph type="ctrTitle"/>
          </p:nvPr>
        </p:nvSpPr>
        <p:spPr/>
        <p:txBody>
          <a:bodyPr/>
          <a:lstStyle/>
          <a:p>
            <a:r>
              <a:rPr lang="en-GB" dirty="0"/>
              <a:t>Any Questions?</a:t>
            </a:r>
          </a:p>
        </p:txBody>
      </p:sp>
    </p:spTree>
    <p:extLst>
      <p:ext uri="{BB962C8B-B14F-4D97-AF65-F5344CB8AC3E}">
        <p14:creationId xmlns:p14="http://schemas.microsoft.com/office/powerpoint/2010/main" val="278088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AD38F-8298-4067-BD2A-8DD60B41904B}"/>
              </a:ext>
            </a:extLst>
          </p:cNvPr>
          <p:cNvSpPr>
            <a:spLocks noGrp="1"/>
          </p:cNvSpPr>
          <p:nvPr>
            <p:ph type="title"/>
          </p:nvPr>
        </p:nvSpPr>
        <p:spPr/>
        <p:txBody>
          <a:bodyPr/>
          <a:lstStyle/>
          <a:p>
            <a:r>
              <a:rPr lang="en-GB" dirty="0"/>
              <a:t>HOT AND COLD DEVICE REQUIREMENTS</a:t>
            </a:r>
          </a:p>
        </p:txBody>
      </p:sp>
      <p:sp>
        <p:nvSpPr>
          <p:cNvPr id="3" name="Content Placeholder 2">
            <a:extLst>
              <a:ext uri="{FF2B5EF4-FFF2-40B4-BE49-F238E27FC236}">
                <a16:creationId xmlns:a16="http://schemas.microsoft.com/office/drawing/2014/main" id="{D86721C5-3494-436C-A2A1-380F09BD0854}"/>
              </a:ext>
            </a:extLst>
          </p:cNvPr>
          <p:cNvSpPr>
            <a:spLocks noGrp="1"/>
          </p:cNvSpPr>
          <p:nvPr>
            <p:ph idx="1"/>
          </p:nvPr>
        </p:nvSpPr>
        <p:spPr>
          <a:xfrm>
            <a:off x="581193" y="1996579"/>
            <a:ext cx="7713721" cy="4630724"/>
          </a:xfrm>
        </p:spPr>
        <p:txBody>
          <a:bodyPr>
            <a:normAutofit/>
          </a:bodyPr>
          <a:lstStyle/>
          <a:p>
            <a:r>
              <a:rPr lang="en-GB" dirty="0"/>
              <a:t>Track the current users position using </a:t>
            </a:r>
            <a:r>
              <a:rPr lang="en-GB" b="1" dirty="0"/>
              <a:t>longitude</a:t>
            </a:r>
            <a:r>
              <a:rPr lang="en-GB" dirty="0"/>
              <a:t> and </a:t>
            </a:r>
            <a:r>
              <a:rPr lang="en-GB" b="1" dirty="0"/>
              <a:t>latitude </a:t>
            </a:r>
            <a:r>
              <a:rPr lang="en-GB" dirty="0"/>
              <a:t>from a GPS shield.</a:t>
            </a:r>
          </a:p>
          <a:p>
            <a:r>
              <a:rPr lang="en-GB" dirty="0"/>
              <a:t>Store the coordinates of up to </a:t>
            </a:r>
            <a:r>
              <a:rPr lang="en-GB" b="1" dirty="0"/>
              <a:t>3</a:t>
            </a:r>
            <a:r>
              <a:rPr lang="en-GB" dirty="0"/>
              <a:t> positions in the world.</a:t>
            </a:r>
          </a:p>
          <a:p>
            <a:r>
              <a:rPr lang="en-GB" dirty="0"/>
              <a:t>Compare the users </a:t>
            </a:r>
            <a:r>
              <a:rPr lang="en-GB" b="1" dirty="0"/>
              <a:t>current</a:t>
            </a:r>
            <a:r>
              <a:rPr lang="en-GB" dirty="0"/>
              <a:t> coordinates to </a:t>
            </a:r>
            <a:r>
              <a:rPr lang="en-GB" b="1" dirty="0"/>
              <a:t>goal</a:t>
            </a:r>
            <a:r>
              <a:rPr lang="en-GB" dirty="0"/>
              <a:t> coordinates (one of the stored coordinates).</a:t>
            </a:r>
          </a:p>
          <a:p>
            <a:r>
              <a:rPr lang="en-GB" dirty="0"/>
              <a:t>Identify if the users current position is closer (</a:t>
            </a:r>
            <a:r>
              <a:rPr lang="en-GB" b="1" dirty="0"/>
              <a:t>hotter</a:t>
            </a:r>
            <a:r>
              <a:rPr lang="en-GB" dirty="0"/>
              <a:t>) or further away (</a:t>
            </a:r>
            <a:r>
              <a:rPr lang="en-GB" b="1" dirty="0"/>
              <a:t>colder</a:t>
            </a:r>
            <a:r>
              <a:rPr lang="en-GB" dirty="0"/>
              <a:t>) than the previous position. </a:t>
            </a:r>
          </a:p>
          <a:p>
            <a:r>
              <a:rPr lang="en-GB" dirty="0"/>
              <a:t>Alert the user if they are </a:t>
            </a:r>
            <a:r>
              <a:rPr lang="en-GB" b="1" dirty="0"/>
              <a:t>hotter</a:t>
            </a:r>
            <a:r>
              <a:rPr lang="en-GB" dirty="0"/>
              <a:t> or </a:t>
            </a:r>
            <a:r>
              <a:rPr lang="en-GB" b="1" dirty="0"/>
              <a:t>colder.</a:t>
            </a:r>
          </a:p>
          <a:p>
            <a:r>
              <a:rPr lang="en-GB" dirty="0"/>
              <a:t>When the user gets 10 meters (configurable) from the goal position:</a:t>
            </a:r>
          </a:p>
          <a:p>
            <a:pPr lvl="1"/>
            <a:r>
              <a:rPr lang="en-GB" dirty="0"/>
              <a:t>Display a digit between </a:t>
            </a:r>
            <a:r>
              <a:rPr lang="en-GB" b="1" dirty="0"/>
              <a:t>0-9. </a:t>
            </a:r>
            <a:r>
              <a:rPr lang="en-GB" dirty="0"/>
              <a:t>This digit is used to unlock the treasure chest device.</a:t>
            </a:r>
          </a:p>
          <a:p>
            <a:pPr lvl="1"/>
            <a:r>
              <a:rPr lang="en-GB" dirty="0"/>
              <a:t>Output a </a:t>
            </a:r>
            <a:r>
              <a:rPr lang="en-GB" b="1" dirty="0"/>
              <a:t>sound</a:t>
            </a:r>
            <a:r>
              <a:rPr lang="en-GB" dirty="0"/>
              <a:t> using a </a:t>
            </a:r>
            <a:r>
              <a:rPr lang="en-GB" b="1" dirty="0"/>
              <a:t>speaker</a:t>
            </a:r>
            <a:r>
              <a:rPr lang="en-GB" dirty="0"/>
              <a:t> to alert the user of the displayed digit.</a:t>
            </a:r>
          </a:p>
          <a:p>
            <a:r>
              <a:rPr lang="en-GB" dirty="0"/>
              <a:t>Portable.</a:t>
            </a:r>
          </a:p>
        </p:txBody>
      </p:sp>
      <p:pic>
        <p:nvPicPr>
          <p:cNvPr id="7" name="Picture 6">
            <a:extLst>
              <a:ext uri="{FF2B5EF4-FFF2-40B4-BE49-F238E27FC236}">
                <a16:creationId xmlns:a16="http://schemas.microsoft.com/office/drawing/2014/main" id="{403BEB1B-D609-47D6-AACB-EA34DF6C3717}"/>
              </a:ext>
            </a:extLst>
          </p:cNvPr>
          <p:cNvPicPr>
            <a:picLocks noChangeAspect="1"/>
          </p:cNvPicPr>
          <p:nvPr/>
        </p:nvPicPr>
        <p:blipFill>
          <a:blip r:embed="rId2"/>
          <a:stretch>
            <a:fillRect/>
          </a:stretch>
        </p:blipFill>
        <p:spPr>
          <a:xfrm>
            <a:off x="8294914" y="2593739"/>
            <a:ext cx="3406063" cy="3145466"/>
          </a:xfrm>
          <a:prstGeom prst="rect">
            <a:avLst/>
          </a:prstGeom>
        </p:spPr>
      </p:pic>
    </p:spTree>
    <p:extLst>
      <p:ext uri="{BB962C8B-B14F-4D97-AF65-F5344CB8AC3E}">
        <p14:creationId xmlns:p14="http://schemas.microsoft.com/office/powerpoint/2010/main" val="76775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CBD6-8529-438E-9DD4-5F926CC46D63}"/>
              </a:ext>
            </a:extLst>
          </p:cNvPr>
          <p:cNvSpPr>
            <a:spLocks noGrp="1"/>
          </p:cNvSpPr>
          <p:nvPr>
            <p:ph type="title"/>
          </p:nvPr>
        </p:nvSpPr>
        <p:spPr/>
        <p:txBody>
          <a:bodyPr/>
          <a:lstStyle/>
          <a:p>
            <a:r>
              <a:rPr lang="en-GB" dirty="0"/>
              <a:t>Treasure Chest Device Requirements</a:t>
            </a:r>
          </a:p>
        </p:txBody>
      </p:sp>
      <p:sp>
        <p:nvSpPr>
          <p:cNvPr id="3" name="Content Placeholder 2">
            <a:extLst>
              <a:ext uri="{FF2B5EF4-FFF2-40B4-BE49-F238E27FC236}">
                <a16:creationId xmlns:a16="http://schemas.microsoft.com/office/drawing/2014/main" id="{8716689B-63FC-4F87-BFC1-BA019F4A997E}"/>
              </a:ext>
            </a:extLst>
          </p:cNvPr>
          <p:cNvSpPr>
            <a:spLocks noGrp="1"/>
          </p:cNvSpPr>
          <p:nvPr>
            <p:ph idx="1"/>
          </p:nvPr>
        </p:nvSpPr>
        <p:spPr>
          <a:xfrm>
            <a:off x="583621" y="1972501"/>
            <a:ext cx="7191208" cy="4570912"/>
          </a:xfrm>
        </p:spPr>
        <p:txBody>
          <a:bodyPr>
            <a:normAutofit/>
          </a:bodyPr>
          <a:lstStyle/>
          <a:p>
            <a:r>
              <a:rPr lang="en-GB" dirty="0"/>
              <a:t>Store a password (between </a:t>
            </a:r>
            <a:r>
              <a:rPr lang="en-GB" b="1" dirty="0"/>
              <a:t>1 and 3</a:t>
            </a:r>
            <a:r>
              <a:rPr lang="en-GB" dirty="0"/>
              <a:t> digits) used to unlock the device.</a:t>
            </a:r>
          </a:p>
          <a:p>
            <a:r>
              <a:rPr lang="en-GB" dirty="0"/>
              <a:t>Allow users to manually </a:t>
            </a:r>
            <a:r>
              <a:rPr lang="en-GB" b="1" dirty="0"/>
              <a:t>enter the password</a:t>
            </a:r>
            <a:r>
              <a:rPr lang="en-GB" dirty="0"/>
              <a:t> output from the Hot and Cold device.</a:t>
            </a:r>
          </a:p>
          <a:p>
            <a:r>
              <a:rPr lang="en-GB" dirty="0"/>
              <a:t>Alert the user if the entered answer is </a:t>
            </a:r>
            <a:r>
              <a:rPr lang="en-GB" b="1" dirty="0"/>
              <a:t>correct or incorrect </a:t>
            </a:r>
            <a:r>
              <a:rPr lang="en-GB" dirty="0"/>
              <a:t>using a Liquid Crystal Display.</a:t>
            </a:r>
          </a:p>
          <a:p>
            <a:r>
              <a:rPr lang="en-GB" dirty="0"/>
              <a:t>Portable.</a:t>
            </a:r>
          </a:p>
        </p:txBody>
      </p:sp>
      <p:pic>
        <p:nvPicPr>
          <p:cNvPr id="4" name="Picture 3">
            <a:extLst>
              <a:ext uri="{FF2B5EF4-FFF2-40B4-BE49-F238E27FC236}">
                <a16:creationId xmlns:a16="http://schemas.microsoft.com/office/drawing/2014/main" id="{0F01F5F4-DEE2-4B57-B725-7B527D682C41}"/>
              </a:ext>
            </a:extLst>
          </p:cNvPr>
          <p:cNvPicPr>
            <a:picLocks noChangeAspect="1"/>
          </p:cNvPicPr>
          <p:nvPr/>
        </p:nvPicPr>
        <p:blipFill>
          <a:blip r:embed="rId2"/>
          <a:stretch>
            <a:fillRect/>
          </a:stretch>
        </p:blipFill>
        <p:spPr>
          <a:xfrm>
            <a:off x="8021165" y="2144050"/>
            <a:ext cx="3714261" cy="4103109"/>
          </a:xfrm>
          <a:prstGeom prst="rect">
            <a:avLst/>
          </a:prstGeom>
        </p:spPr>
      </p:pic>
    </p:spTree>
    <p:extLst>
      <p:ext uri="{BB962C8B-B14F-4D97-AF65-F5344CB8AC3E}">
        <p14:creationId xmlns:p14="http://schemas.microsoft.com/office/powerpoint/2010/main" val="147088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CF14-EFA9-478E-81DD-CCA23125651E}"/>
              </a:ext>
            </a:extLst>
          </p:cNvPr>
          <p:cNvSpPr>
            <a:spLocks noGrp="1"/>
          </p:cNvSpPr>
          <p:nvPr>
            <p:ph type="title"/>
          </p:nvPr>
        </p:nvSpPr>
        <p:spPr/>
        <p:txBody>
          <a:bodyPr/>
          <a:lstStyle/>
          <a:p>
            <a:r>
              <a:rPr lang="en-GB" dirty="0" err="1"/>
              <a:t>STAGes</a:t>
            </a:r>
            <a:r>
              <a:rPr lang="en-GB" dirty="0"/>
              <a:t> OF DEVELOPMENT (Hot and COLD Device)</a:t>
            </a:r>
          </a:p>
        </p:txBody>
      </p:sp>
      <p:sp>
        <p:nvSpPr>
          <p:cNvPr id="3" name="Content Placeholder 2">
            <a:extLst>
              <a:ext uri="{FF2B5EF4-FFF2-40B4-BE49-F238E27FC236}">
                <a16:creationId xmlns:a16="http://schemas.microsoft.com/office/drawing/2014/main" id="{AE48B197-FC42-4090-971D-C02988D0E91A}"/>
              </a:ext>
            </a:extLst>
          </p:cNvPr>
          <p:cNvSpPr>
            <a:spLocks noGrp="1"/>
          </p:cNvSpPr>
          <p:nvPr>
            <p:ph idx="1"/>
          </p:nvPr>
        </p:nvSpPr>
        <p:spPr>
          <a:xfrm>
            <a:off x="581193" y="2339941"/>
            <a:ext cx="7293844" cy="3518858"/>
          </a:xfrm>
        </p:spPr>
        <p:txBody>
          <a:bodyPr/>
          <a:lstStyle/>
          <a:p>
            <a:r>
              <a:rPr lang="en-GB" dirty="0"/>
              <a:t>GPS Shield integrated. Coordinates of user are tracked.</a:t>
            </a:r>
          </a:p>
          <a:p>
            <a:r>
              <a:rPr lang="en-GB" dirty="0"/>
              <a:t>Green LED and speaker implemented to alert user of GPS attempting to get signal.</a:t>
            </a:r>
          </a:p>
          <a:p>
            <a:r>
              <a:rPr lang="en-GB" dirty="0"/>
              <a:t>Speaker outputs a sound when the user is within 10 meters of the hardcoded goal position.</a:t>
            </a:r>
          </a:p>
          <a:p>
            <a:r>
              <a:rPr lang="en-GB" dirty="0"/>
              <a:t>Hot (RED) and Cold (BLUE) LEDs implemented with a button.</a:t>
            </a:r>
          </a:p>
          <a:p>
            <a:r>
              <a:rPr lang="en-GB" dirty="0"/>
              <a:t>Upon pressing the button, the current users coordinates are compared to a hard coded goal position and the appropriate LED is lit.</a:t>
            </a:r>
          </a:p>
          <a:p>
            <a:r>
              <a:rPr lang="en-GB" dirty="0"/>
              <a:t>Basic distance calculation using Pythagoras is implemented.</a:t>
            </a:r>
          </a:p>
        </p:txBody>
      </p:sp>
      <p:sp>
        <p:nvSpPr>
          <p:cNvPr id="4" name="TextBox 3">
            <a:extLst>
              <a:ext uri="{FF2B5EF4-FFF2-40B4-BE49-F238E27FC236}">
                <a16:creationId xmlns:a16="http://schemas.microsoft.com/office/drawing/2014/main" id="{3BD2DF33-77ED-44E8-911A-75F1199D2430}"/>
              </a:ext>
            </a:extLst>
          </p:cNvPr>
          <p:cNvSpPr txBox="1"/>
          <p:nvPr/>
        </p:nvSpPr>
        <p:spPr>
          <a:xfrm>
            <a:off x="581192" y="1878276"/>
            <a:ext cx="3766873" cy="461665"/>
          </a:xfrm>
          <a:prstGeom prst="rect">
            <a:avLst/>
          </a:prstGeom>
          <a:noFill/>
        </p:spPr>
        <p:txBody>
          <a:bodyPr wrap="square" rtlCol="0">
            <a:spAutoFit/>
          </a:bodyPr>
          <a:lstStyle/>
          <a:p>
            <a:r>
              <a:rPr lang="en-GB" sz="2400" dirty="0"/>
              <a:t>Prototype 1</a:t>
            </a:r>
          </a:p>
        </p:txBody>
      </p:sp>
      <p:pic>
        <p:nvPicPr>
          <p:cNvPr id="6" name="Picture 5">
            <a:extLst>
              <a:ext uri="{FF2B5EF4-FFF2-40B4-BE49-F238E27FC236}">
                <a16:creationId xmlns:a16="http://schemas.microsoft.com/office/drawing/2014/main" id="{9A273073-6958-4F88-8505-04B603210FAA}"/>
              </a:ext>
            </a:extLst>
          </p:cNvPr>
          <p:cNvPicPr>
            <a:picLocks noChangeAspect="1"/>
          </p:cNvPicPr>
          <p:nvPr/>
        </p:nvPicPr>
        <p:blipFill>
          <a:blip r:embed="rId2"/>
          <a:stretch>
            <a:fillRect/>
          </a:stretch>
        </p:blipFill>
        <p:spPr>
          <a:xfrm>
            <a:off x="8026985" y="2608499"/>
            <a:ext cx="3677163" cy="2981741"/>
          </a:xfrm>
          <a:prstGeom prst="rect">
            <a:avLst/>
          </a:prstGeom>
        </p:spPr>
      </p:pic>
    </p:spTree>
    <p:extLst>
      <p:ext uri="{BB962C8B-B14F-4D97-AF65-F5344CB8AC3E}">
        <p14:creationId xmlns:p14="http://schemas.microsoft.com/office/powerpoint/2010/main" val="292956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841E-1FE4-4B85-9C2E-74F0E21087A7}"/>
              </a:ext>
            </a:extLst>
          </p:cNvPr>
          <p:cNvSpPr>
            <a:spLocks noGrp="1"/>
          </p:cNvSpPr>
          <p:nvPr>
            <p:ph type="title"/>
          </p:nvPr>
        </p:nvSpPr>
        <p:spPr/>
        <p:txBody>
          <a:bodyPr/>
          <a:lstStyle/>
          <a:p>
            <a:r>
              <a:rPr lang="en-GB" dirty="0"/>
              <a:t>STAGES OF DEVELOPMENT (HOT AND COLD DEVICE)</a:t>
            </a:r>
          </a:p>
        </p:txBody>
      </p:sp>
      <p:pic>
        <p:nvPicPr>
          <p:cNvPr id="6" name="Picture 5">
            <a:extLst>
              <a:ext uri="{FF2B5EF4-FFF2-40B4-BE49-F238E27FC236}">
                <a16:creationId xmlns:a16="http://schemas.microsoft.com/office/drawing/2014/main" id="{CA51B0DD-6765-46AB-99A8-84FA88815494}"/>
              </a:ext>
            </a:extLst>
          </p:cNvPr>
          <p:cNvPicPr>
            <a:picLocks noChangeAspect="1"/>
          </p:cNvPicPr>
          <p:nvPr/>
        </p:nvPicPr>
        <p:blipFill>
          <a:blip r:embed="rId2"/>
          <a:stretch>
            <a:fillRect/>
          </a:stretch>
        </p:blipFill>
        <p:spPr>
          <a:xfrm>
            <a:off x="8557969" y="2279488"/>
            <a:ext cx="3139619" cy="3876356"/>
          </a:xfrm>
          <a:prstGeom prst="rect">
            <a:avLst/>
          </a:prstGeom>
        </p:spPr>
      </p:pic>
      <p:sp>
        <p:nvSpPr>
          <p:cNvPr id="7" name="Content Placeholder 2">
            <a:extLst>
              <a:ext uri="{FF2B5EF4-FFF2-40B4-BE49-F238E27FC236}">
                <a16:creationId xmlns:a16="http://schemas.microsoft.com/office/drawing/2014/main" id="{D8B8AFCC-9574-4431-87EA-CE8A4DBCFB33}"/>
              </a:ext>
            </a:extLst>
          </p:cNvPr>
          <p:cNvSpPr>
            <a:spLocks noGrp="1"/>
          </p:cNvSpPr>
          <p:nvPr>
            <p:ph idx="1"/>
          </p:nvPr>
        </p:nvSpPr>
        <p:spPr>
          <a:xfrm>
            <a:off x="581193" y="2339941"/>
            <a:ext cx="7293844" cy="3591076"/>
          </a:xfrm>
        </p:spPr>
        <p:txBody>
          <a:bodyPr>
            <a:normAutofit fontScale="92500" lnSpcReduction="10000"/>
          </a:bodyPr>
          <a:lstStyle/>
          <a:p>
            <a:r>
              <a:rPr lang="en-GB" dirty="0"/>
              <a:t>Now communicates with the developed coordinate input desktop application:</a:t>
            </a:r>
          </a:p>
          <a:p>
            <a:pPr lvl="1"/>
            <a:r>
              <a:rPr lang="en-GB" dirty="0"/>
              <a:t>Goal coordinates and treasure chest password digits can now be stored in the Arduinos EEPROM (up to 3 goal positions and password digits).</a:t>
            </a:r>
          </a:p>
          <a:p>
            <a:r>
              <a:rPr lang="en-GB" dirty="0"/>
              <a:t>Hot and Cold switch now compares the users current position with a non hardcoded goal position.</a:t>
            </a:r>
          </a:p>
          <a:p>
            <a:r>
              <a:rPr lang="en-GB" dirty="0"/>
              <a:t>The current goal position is updated to the next goal position when the user gets 10 meters from the original goal position.</a:t>
            </a:r>
          </a:p>
          <a:p>
            <a:r>
              <a:rPr lang="en-GB" dirty="0"/>
              <a:t>Distance calculation is improved to be more accurate.</a:t>
            </a:r>
          </a:p>
          <a:p>
            <a:r>
              <a:rPr lang="en-GB" dirty="0"/>
              <a:t>7-Segement Display implemented.</a:t>
            </a:r>
          </a:p>
          <a:p>
            <a:r>
              <a:rPr lang="en-GB" dirty="0"/>
              <a:t>7-Segement Display outputs a digit between 0 and 9 when the user gets to the goal position as provided via the coordinate input desktop application.</a:t>
            </a:r>
          </a:p>
        </p:txBody>
      </p:sp>
      <p:sp>
        <p:nvSpPr>
          <p:cNvPr id="8" name="TextBox 7">
            <a:extLst>
              <a:ext uri="{FF2B5EF4-FFF2-40B4-BE49-F238E27FC236}">
                <a16:creationId xmlns:a16="http://schemas.microsoft.com/office/drawing/2014/main" id="{4E2CEEFD-39D6-4FBB-BD24-05660710826E}"/>
              </a:ext>
            </a:extLst>
          </p:cNvPr>
          <p:cNvSpPr txBox="1"/>
          <p:nvPr/>
        </p:nvSpPr>
        <p:spPr>
          <a:xfrm>
            <a:off x="581192" y="1878276"/>
            <a:ext cx="3766873" cy="461665"/>
          </a:xfrm>
          <a:prstGeom prst="rect">
            <a:avLst/>
          </a:prstGeom>
          <a:noFill/>
        </p:spPr>
        <p:txBody>
          <a:bodyPr wrap="square" rtlCol="0">
            <a:spAutoFit/>
          </a:bodyPr>
          <a:lstStyle/>
          <a:p>
            <a:r>
              <a:rPr lang="en-GB" sz="2400" dirty="0"/>
              <a:t>Prototype 2</a:t>
            </a:r>
          </a:p>
        </p:txBody>
      </p:sp>
    </p:spTree>
    <p:extLst>
      <p:ext uri="{BB962C8B-B14F-4D97-AF65-F5344CB8AC3E}">
        <p14:creationId xmlns:p14="http://schemas.microsoft.com/office/powerpoint/2010/main" val="26749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A26-F4F0-45CB-B397-32D5FE160C2D}"/>
              </a:ext>
            </a:extLst>
          </p:cNvPr>
          <p:cNvSpPr>
            <a:spLocks noGrp="1"/>
          </p:cNvSpPr>
          <p:nvPr>
            <p:ph type="title"/>
          </p:nvPr>
        </p:nvSpPr>
        <p:spPr/>
        <p:txBody>
          <a:bodyPr/>
          <a:lstStyle/>
          <a:p>
            <a:r>
              <a:rPr lang="en-GB" dirty="0"/>
              <a:t>STAGES OF DEVELOPMENT (HOT AND COLD DEVICE)</a:t>
            </a:r>
          </a:p>
        </p:txBody>
      </p:sp>
      <p:sp>
        <p:nvSpPr>
          <p:cNvPr id="4" name="Content Placeholder 2">
            <a:extLst>
              <a:ext uri="{FF2B5EF4-FFF2-40B4-BE49-F238E27FC236}">
                <a16:creationId xmlns:a16="http://schemas.microsoft.com/office/drawing/2014/main" id="{0EA19F37-AD4D-443D-B99B-30617194AE4D}"/>
              </a:ext>
            </a:extLst>
          </p:cNvPr>
          <p:cNvSpPr>
            <a:spLocks noGrp="1"/>
          </p:cNvSpPr>
          <p:nvPr>
            <p:ph idx="1"/>
          </p:nvPr>
        </p:nvSpPr>
        <p:spPr>
          <a:xfrm>
            <a:off x="581193" y="2339941"/>
            <a:ext cx="7293844" cy="3591076"/>
          </a:xfrm>
        </p:spPr>
        <p:txBody>
          <a:bodyPr>
            <a:normAutofit fontScale="92500" lnSpcReduction="10000"/>
          </a:bodyPr>
          <a:lstStyle/>
          <a:p>
            <a:r>
              <a:rPr lang="en-GB" dirty="0"/>
              <a:t>Now portable by implementing a 9 volt battery pack.</a:t>
            </a:r>
          </a:p>
          <a:p>
            <a:pPr lvl="1"/>
            <a:r>
              <a:rPr lang="en-GB" dirty="0"/>
              <a:t>Still experiencing issues with keeping power due to issues with the pack.</a:t>
            </a:r>
          </a:p>
          <a:p>
            <a:r>
              <a:rPr lang="en-GB" dirty="0"/>
              <a:t>Green LED removed due to lack of usable pins. </a:t>
            </a:r>
          </a:p>
          <a:p>
            <a:pPr lvl="1"/>
            <a:r>
              <a:rPr lang="en-GB" dirty="0"/>
              <a:t>Pin 2 was causing issues to occur when both the 7-Segement Display and the GPS were in use.</a:t>
            </a:r>
          </a:p>
          <a:p>
            <a:r>
              <a:rPr lang="en-GB" dirty="0"/>
              <a:t>Client mode implemented.</a:t>
            </a:r>
          </a:p>
          <a:p>
            <a:pPr lvl="1"/>
            <a:r>
              <a:rPr lang="en-GB" dirty="0"/>
              <a:t>Default mode when first powering the device.</a:t>
            </a:r>
          </a:p>
          <a:p>
            <a:pPr lvl="1"/>
            <a:r>
              <a:rPr lang="en-GB" dirty="0"/>
              <a:t>No other device functionality is usable when in this mode.</a:t>
            </a:r>
          </a:p>
          <a:p>
            <a:pPr lvl="1"/>
            <a:r>
              <a:rPr lang="en-GB" dirty="0"/>
              <a:t>Used for communication between the device and the coordinate input desktop application.</a:t>
            </a:r>
          </a:p>
          <a:p>
            <a:pPr lvl="1"/>
            <a:r>
              <a:rPr lang="en-GB" dirty="0"/>
              <a:t>Can be disabled by pressing the Hot and Cold switch once.</a:t>
            </a:r>
          </a:p>
        </p:txBody>
      </p:sp>
      <p:sp>
        <p:nvSpPr>
          <p:cNvPr id="5" name="TextBox 4">
            <a:extLst>
              <a:ext uri="{FF2B5EF4-FFF2-40B4-BE49-F238E27FC236}">
                <a16:creationId xmlns:a16="http://schemas.microsoft.com/office/drawing/2014/main" id="{51FBA765-6EDE-4D93-AAD9-DE8AA57823DD}"/>
              </a:ext>
            </a:extLst>
          </p:cNvPr>
          <p:cNvSpPr txBox="1"/>
          <p:nvPr/>
        </p:nvSpPr>
        <p:spPr>
          <a:xfrm>
            <a:off x="581192" y="1878276"/>
            <a:ext cx="4427036" cy="461665"/>
          </a:xfrm>
          <a:prstGeom prst="rect">
            <a:avLst/>
          </a:prstGeom>
          <a:noFill/>
        </p:spPr>
        <p:txBody>
          <a:bodyPr wrap="square" rtlCol="0">
            <a:spAutoFit/>
          </a:bodyPr>
          <a:lstStyle/>
          <a:p>
            <a:r>
              <a:rPr lang="en-GB" sz="2400" dirty="0"/>
              <a:t>Prototype 3 – Current Version</a:t>
            </a:r>
          </a:p>
        </p:txBody>
      </p:sp>
      <p:pic>
        <p:nvPicPr>
          <p:cNvPr id="6" name="Picture 5">
            <a:extLst>
              <a:ext uri="{FF2B5EF4-FFF2-40B4-BE49-F238E27FC236}">
                <a16:creationId xmlns:a16="http://schemas.microsoft.com/office/drawing/2014/main" id="{0D3C8D1D-6BB5-4744-8105-206EDD8375C9}"/>
              </a:ext>
            </a:extLst>
          </p:cNvPr>
          <p:cNvPicPr>
            <a:picLocks noChangeAspect="1"/>
          </p:cNvPicPr>
          <p:nvPr/>
        </p:nvPicPr>
        <p:blipFill>
          <a:blip r:embed="rId2"/>
          <a:stretch>
            <a:fillRect/>
          </a:stretch>
        </p:blipFill>
        <p:spPr>
          <a:xfrm>
            <a:off x="8294914" y="2593739"/>
            <a:ext cx="3406063" cy="3145466"/>
          </a:xfrm>
          <a:prstGeom prst="rect">
            <a:avLst/>
          </a:prstGeom>
        </p:spPr>
      </p:pic>
    </p:spTree>
    <p:extLst>
      <p:ext uri="{BB962C8B-B14F-4D97-AF65-F5344CB8AC3E}">
        <p14:creationId xmlns:p14="http://schemas.microsoft.com/office/powerpoint/2010/main" val="2158128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8EED-4B47-4399-B7D7-53BB565926BA}"/>
              </a:ext>
            </a:extLst>
          </p:cNvPr>
          <p:cNvSpPr>
            <a:spLocks noGrp="1"/>
          </p:cNvSpPr>
          <p:nvPr>
            <p:ph type="title"/>
          </p:nvPr>
        </p:nvSpPr>
        <p:spPr/>
        <p:txBody>
          <a:bodyPr/>
          <a:lstStyle/>
          <a:p>
            <a:r>
              <a:rPr lang="en-GB" dirty="0"/>
              <a:t>HOT AND COLD DEVICE CIRCUIT</a:t>
            </a:r>
          </a:p>
        </p:txBody>
      </p:sp>
      <p:pic>
        <p:nvPicPr>
          <p:cNvPr id="5" name="Content Placeholder 4">
            <a:extLst>
              <a:ext uri="{FF2B5EF4-FFF2-40B4-BE49-F238E27FC236}">
                <a16:creationId xmlns:a16="http://schemas.microsoft.com/office/drawing/2014/main" id="{C7753F4E-4A0C-4F49-824F-14FCDB556FCB}"/>
              </a:ext>
            </a:extLst>
          </p:cNvPr>
          <p:cNvPicPr>
            <a:picLocks noGrp="1" noChangeAspect="1"/>
          </p:cNvPicPr>
          <p:nvPr>
            <p:ph idx="1"/>
          </p:nvPr>
        </p:nvPicPr>
        <p:blipFill>
          <a:blip r:embed="rId2"/>
          <a:stretch>
            <a:fillRect/>
          </a:stretch>
        </p:blipFill>
        <p:spPr>
          <a:xfrm>
            <a:off x="447869" y="1894113"/>
            <a:ext cx="9183898" cy="4807421"/>
          </a:xfrm>
        </p:spPr>
      </p:pic>
      <p:sp>
        <p:nvSpPr>
          <p:cNvPr id="6" name="TextBox 5">
            <a:extLst>
              <a:ext uri="{FF2B5EF4-FFF2-40B4-BE49-F238E27FC236}">
                <a16:creationId xmlns:a16="http://schemas.microsoft.com/office/drawing/2014/main" id="{506AEBF2-1C3D-47DE-95DB-858E5042B02A}"/>
              </a:ext>
            </a:extLst>
          </p:cNvPr>
          <p:cNvSpPr txBox="1"/>
          <p:nvPr/>
        </p:nvSpPr>
        <p:spPr>
          <a:xfrm>
            <a:off x="9915747" y="5694179"/>
            <a:ext cx="1695061" cy="923330"/>
          </a:xfrm>
          <a:prstGeom prst="rect">
            <a:avLst/>
          </a:prstGeom>
          <a:noFill/>
        </p:spPr>
        <p:txBody>
          <a:bodyPr wrap="square" rtlCol="0">
            <a:spAutoFit/>
          </a:bodyPr>
          <a:lstStyle/>
          <a:p>
            <a:r>
              <a:rPr lang="en-GB" dirty="0"/>
              <a:t>Created using </a:t>
            </a:r>
            <a:r>
              <a:rPr lang="en-GB" dirty="0" err="1"/>
              <a:t>Tinkercad</a:t>
            </a:r>
            <a:r>
              <a:rPr lang="en-GB" dirty="0"/>
              <a:t> (</a:t>
            </a:r>
            <a:r>
              <a:rPr lang="en-GB" dirty="0" err="1"/>
              <a:t>Tinkercad</a:t>
            </a:r>
            <a:r>
              <a:rPr lang="en-GB" dirty="0"/>
              <a:t>, n.d.)</a:t>
            </a:r>
          </a:p>
        </p:txBody>
      </p:sp>
    </p:spTree>
    <p:extLst>
      <p:ext uri="{BB962C8B-B14F-4D97-AF65-F5344CB8AC3E}">
        <p14:creationId xmlns:p14="http://schemas.microsoft.com/office/powerpoint/2010/main" val="197814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B350B-9EAA-429E-8587-A52841B7069B}"/>
              </a:ext>
            </a:extLst>
          </p:cNvPr>
          <p:cNvSpPr>
            <a:spLocks noGrp="1"/>
          </p:cNvSpPr>
          <p:nvPr>
            <p:ph type="title"/>
          </p:nvPr>
        </p:nvSpPr>
        <p:spPr/>
        <p:txBody>
          <a:bodyPr/>
          <a:lstStyle/>
          <a:p>
            <a:r>
              <a:rPr lang="en-GB" dirty="0" err="1"/>
              <a:t>STAGes</a:t>
            </a:r>
            <a:r>
              <a:rPr lang="en-GB" dirty="0"/>
              <a:t> OF DEVELOPMENT (TREASURE CHEST Device)</a:t>
            </a:r>
          </a:p>
        </p:txBody>
      </p:sp>
      <p:sp>
        <p:nvSpPr>
          <p:cNvPr id="4" name="Content Placeholder 2">
            <a:extLst>
              <a:ext uri="{FF2B5EF4-FFF2-40B4-BE49-F238E27FC236}">
                <a16:creationId xmlns:a16="http://schemas.microsoft.com/office/drawing/2014/main" id="{A49E1766-EB72-4AD5-AD77-53037039C4A6}"/>
              </a:ext>
            </a:extLst>
          </p:cNvPr>
          <p:cNvSpPr>
            <a:spLocks noGrp="1"/>
          </p:cNvSpPr>
          <p:nvPr>
            <p:ph idx="1"/>
          </p:nvPr>
        </p:nvSpPr>
        <p:spPr>
          <a:xfrm>
            <a:off x="581193" y="2339941"/>
            <a:ext cx="7293844" cy="3518858"/>
          </a:xfrm>
        </p:spPr>
        <p:txBody>
          <a:bodyPr>
            <a:normAutofit/>
          </a:bodyPr>
          <a:lstStyle/>
          <a:p>
            <a:r>
              <a:rPr lang="en-GB" dirty="0"/>
              <a:t>LCD implemented using the example provided by Arduino.cc (Arduino.cc, 2015).</a:t>
            </a:r>
          </a:p>
          <a:p>
            <a:r>
              <a:rPr lang="en-GB" dirty="0"/>
              <a:t>Potentiometer implemented.</a:t>
            </a:r>
          </a:p>
          <a:p>
            <a:r>
              <a:rPr lang="en-GB" dirty="0"/>
              <a:t>Communication with coordinate input desktop application established:</a:t>
            </a:r>
          </a:p>
          <a:p>
            <a:pPr lvl="1"/>
            <a:r>
              <a:rPr lang="en-GB" dirty="0"/>
              <a:t>Goal positions and treasure chest password digits stored within the boards EEPROM.</a:t>
            </a:r>
          </a:p>
          <a:p>
            <a:pPr lvl="1"/>
            <a:r>
              <a:rPr lang="en-GB" dirty="0"/>
              <a:t>“The connection has been made!” is displayed on the LCD to verify a successful connection with the application</a:t>
            </a:r>
          </a:p>
          <a:p>
            <a:pPr lvl="1"/>
            <a:r>
              <a:rPr lang="en-GB" dirty="0"/>
              <a:t>Goal coordinates displayed once entered to verify storage in EEPROM.</a:t>
            </a:r>
          </a:p>
        </p:txBody>
      </p:sp>
      <p:sp>
        <p:nvSpPr>
          <p:cNvPr id="5" name="TextBox 4">
            <a:extLst>
              <a:ext uri="{FF2B5EF4-FFF2-40B4-BE49-F238E27FC236}">
                <a16:creationId xmlns:a16="http://schemas.microsoft.com/office/drawing/2014/main" id="{CA440879-F8AB-43AE-B3C4-FAB560FDBFE4}"/>
              </a:ext>
            </a:extLst>
          </p:cNvPr>
          <p:cNvSpPr txBox="1"/>
          <p:nvPr/>
        </p:nvSpPr>
        <p:spPr>
          <a:xfrm>
            <a:off x="581192" y="1878276"/>
            <a:ext cx="3766873" cy="461665"/>
          </a:xfrm>
          <a:prstGeom prst="rect">
            <a:avLst/>
          </a:prstGeom>
          <a:noFill/>
        </p:spPr>
        <p:txBody>
          <a:bodyPr wrap="square" rtlCol="0">
            <a:spAutoFit/>
          </a:bodyPr>
          <a:lstStyle/>
          <a:p>
            <a:r>
              <a:rPr lang="en-GB" sz="2400" dirty="0"/>
              <a:t>Prototype 1</a:t>
            </a:r>
          </a:p>
        </p:txBody>
      </p:sp>
      <p:pic>
        <p:nvPicPr>
          <p:cNvPr id="6" name="Picture 5">
            <a:extLst>
              <a:ext uri="{FF2B5EF4-FFF2-40B4-BE49-F238E27FC236}">
                <a16:creationId xmlns:a16="http://schemas.microsoft.com/office/drawing/2014/main" id="{30D414FF-37C9-4386-863F-8E70A3708338}"/>
              </a:ext>
            </a:extLst>
          </p:cNvPr>
          <p:cNvPicPr>
            <a:picLocks noChangeAspect="1"/>
          </p:cNvPicPr>
          <p:nvPr/>
        </p:nvPicPr>
        <p:blipFill>
          <a:blip r:embed="rId2"/>
          <a:stretch>
            <a:fillRect/>
          </a:stretch>
        </p:blipFill>
        <p:spPr>
          <a:xfrm>
            <a:off x="8463117" y="2109108"/>
            <a:ext cx="3147690" cy="4198776"/>
          </a:xfrm>
          <a:prstGeom prst="rect">
            <a:avLst/>
          </a:prstGeom>
        </p:spPr>
      </p:pic>
    </p:spTree>
    <p:extLst>
      <p:ext uri="{BB962C8B-B14F-4D97-AF65-F5344CB8AC3E}">
        <p14:creationId xmlns:p14="http://schemas.microsoft.com/office/powerpoint/2010/main" val="296767476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TM03457464[[fn=Dividend]]</Template>
  <TotalTime>360</TotalTime>
  <Words>1990</Words>
  <Application>Microsoft Office PowerPoint</Application>
  <PresentationFormat>Widescreen</PresentationFormat>
  <Paragraphs>189</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Gill Sans MT</vt:lpstr>
      <vt:lpstr>Wingdings 2</vt:lpstr>
      <vt:lpstr>Dividend</vt:lpstr>
      <vt:lpstr>Hot and Cold GEOCACHING DEVICES</vt:lpstr>
      <vt:lpstr>THE PROJECT GOALS</vt:lpstr>
      <vt:lpstr>HOT AND COLD DEVICE REQUIREMENTS</vt:lpstr>
      <vt:lpstr>Treasure Chest Device Requirements</vt:lpstr>
      <vt:lpstr>STAGes OF DEVELOPMENT (Hot and COLD Device)</vt:lpstr>
      <vt:lpstr>STAGES OF DEVELOPMENT (HOT AND COLD DEVICE)</vt:lpstr>
      <vt:lpstr>STAGES OF DEVELOPMENT (HOT AND COLD DEVICE)</vt:lpstr>
      <vt:lpstr>HOT AND COLD DEVICE CIRCUIT</vt:lpstr>
      <vt:lpstr>STAGes OF DEVELOPMENT (TREASURE CHEST Device)</vt:lpstr>
      <vt:lpstr>STAGes OF DEVELOPMENT (TREASURE CHEST Device)</vt:lpstr>
      <vt:lpstr>TREASURE CHEST DEVICE CIRCUIT</vt:lpstr>
      <vt:lpstr>COORDINATE INPUT DESKTOP APPLICATION</vt:lpstr>
      <vt:lpstr>PROJECT DEMONSTRATION</vt:lpstr>
      <vt:lpstr>HOT AND COLD DISTANCE CALCULATION CODE</vt:lpstr>
      <vt:lpstr>HOT AND COLD CLIENT MODE CODE</vt:lpstr>
      <vt:lpstr>HOT AND COLD GPS TRACKING CODE</vt:lpstr>
      <vt:lpstr>TREASURE CHEST CONFIRM PASSWORD CODE</vt:lpstr>
      <vt:lpstr>OTHER BUGS AND ISSUES</vt:lpstr>
      <vt:lpstr>FUTURE MARKETING/MANUFACTURING</vt:lpstr>
      <vt:lpstr>COMPONENT PRICE LIST</vt:lpstr>
      <vt:lpstr>REFERENCES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 and Cold GEOCACHE DEVICE</dc:title>
  <dc:creator>Darien Goodwin-Madden</dc:creator>
  <cp:lastModifiedBy>Darien Goodwin-Madden</cp:lastModifiedBy>
  <cp:revision>42</cp:revision>
  <dcterms:created xsi:type="dcterms:W3CDTF">2018-05-09T14:05:00Z</dcterms:created>
  <dcterms:modified xsi:type="dcterms:W3CDTF">2018-05-11T12:01:11Z</dcterms:modified>
</cp:coreProperties>
</file>